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0" r:id="rId2"/>
    <p:sldId id="271" r:id="rId3"/>
    <p:sldId id="292" r:id="rId4"/>
    <p:sldId id="308" r:id="rId5"/>
    <p:sldId id="320" r:id="rId6"/>
    <p:sldId id="309" r:id="rId7"/>
    <p:sldId id="310" r:id="rId8"/>
    <p:sldId id="307" r:id="rId9"/>
    <p:sldId id="293" r:id="rId10"/>
    <p:sldId id="258" r:id="rId11"/>
    <p:sldId id="295" r:id="rId12"/>
    <p:sldId id="294" r:id="rId13"/>
    <p:sldId id="297" r:id="rId14"/>
    <p:sldId id="311" r:id="rId15"/>
    <p:sldId id="298" r:id="rId16"/>
    <p:sldId id="299" r:id="rId17"/>
    <p:sldId id="317" r:id="rId18"/>
    <p:sldId id="280" r:id="rId19"/>
    <p:sldId id="300" r:id="rId20"/>
    <p:sldId id="301" r:id="rId21"/>
    <p:sldId id="302" r:id="rId22"/>
    <p:sldId id="303" r:id="rId23"/>
    <p:sldId id="304" r:id="rId24"/>
    <p:sldId id="305" r:id="rId25"/>
    <p:sldId id="318" r:id="rId26"/>
    <p:sldId id="306" r:id="rId27"/>
    <p:sldId id="291" r:id="rId28"/>
    <p:sldId id="312" r:id="rId29"/>
    <p:sldId id="315" r:id="rId30"/>
    <p:sldId id="319" r:id="rId31"/>
    <p:sldId id="313" r:id="rId32"/>
    <p:sldId id="314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FFFFCC"/>
    <a:srgbClr val="00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5892" autoAdjust="0"/>
    <p:restoredTop sz="92362" autoAdjust="0"/>
  </p:normalViewPr>
  <p:slideViewPr>
    <p:cSldViewPr>
      <p:cViewPr>
        <p:scale>
          <a:sx n="70" d="100"/>
          <a:sy n="7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ocuments\CGE%20BUsiness\ECAP%20Summm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ocuments\Aggregation%20Material\Aggrgeation%20price%20vs%20Com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than\Documents\Aggregation%20Material\Aggrgeation%20price%20vs%20ComEd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2000" dirty="0"/>
              <a:t>Evanston's</a:t>
            </a:r>
            <a:r>
              <a:rPr lang="en-US" sz="2000" baseline="0" dirty="0"/>
              <a:t> Carbon Footprint</a:t>
            </a:r>
          </a:p>
          <a:p>
            <a:pPr>
              <a:defRPr sz="1200"/>
            </a:pPr>
            <a:r>
              <a:rPr lang="en-US" sz="1800" baseline="0" dirty="0"/>
              <a:t>(Metric Tons C02 Equivalent</a:t>
            </a:r>
            <a:r>
              <a:rPr lang="en-US" sz="1200" baseline="0" dirty="0"/>
              <a:t>)</a:t>
            </a:r>
            <a:endParaRPr lang="en-US" sz="12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Sheet1!$U$4</c:f>
              <c:strCache>
                <c:ptCount val="1"/>
                <c:pt idx="0">
                  <c:v>City-Elect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Sheet1!$V$4:$X$4</c:f>
              <c:numCache>
                <c:formatCode>_(* #,##0_);_(* \(#,##0\);_(* "-"??_);_(@_)</c:formatCode>
                <c:ptCount val="3"/>
                <c:pt idx="0">
                  <c:v>17588</c:v>
                </c:pt>
                <c:pt idx="1">
                  <c:v>9805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Sheet1!$U$5</c:f>
              <c:strCache>
                <c:ptCount val="1"/>
                <c:pt idx="0">
                  <c:v>City-Nat Gas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Sheet1!$V$5:$X$5</c:f>
              <c:numCache>
                <c:formatCode>_(* #,##0_);_(* \(#,##0\);_(* "-"??_);_(@_)</c:formatCode>
                <c:ptCount val="3"/>
                <c:pt idx="0">
                  <c:v>3975</c:v>
                </c:pt>
                <c:pt idx="1">
                  <c:v>3063</c:v>
                </c:pt>
                <c:pt idx="2">
                  <c:v>2995</c:v>
                </c:pt>
              </c:numCache>
            </c:numRef>
          </c:val>
        </c:ser>
        <c:ser>
          <c:idx val="2"/>
          <c:order val="2"/>
          <c:tx>
            <c:strRef>
              <c:f>Sheet1!$U$6</c:f>
              <c:strCache>
                <c:ptCount val="1"/>
                <c:pt idx="0">
                  <c:v>City-Gas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Sheet1!$V$6:$X$6</c:f>
              <c:numCache>
                <c:formatCode>_(* #,##0_);_(* \(#,##0\);_(* "-"??_);_(@_)</c:formatCode>
                <c:ptCount val="3"/>
                <c:pt idx="0">
                  <c:v>1321</c:v>
                </c:pt>
                <c:pt idx="1">
                  <c:v>1239</c:v>
                </c:pt>
                <c:pt idx="2">
                  <c:v>1086</c:v>
                </c:pt>
              </c:numCache>
            </c:numRef>
          </c:val>
        </c:ser>
        <c:ser>
          <c:idx val="3"/>
          <c:order val="3"/>
          <c:tx>
            <c:strRef>
              <c:f>Sheet1!$U$7</c:f>
              <c:strCache>
                <c:ptCount val="1"/>
                <c:pt idx="0">
                  <c:v>City-Diesel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Sheet1!$V$7:$X$7</c:f>
              <c:numCache>
                <c:formatCode>_(* #,##0_);_(* \(#,##0\);_(* "-"??_);_(@_)</c:formatCode>
                <c:ptCount val="3"/>
                <c:pt idx="0">
                  <c:v>1398</c:v>
                </c:pt>
                <c:pt idx="1">
                  <c:v>338</c:v>
                </c:pt>
                <c:pt idx="2">
                  <c:v>603</c:v>
                </c:pt>
              </c:numCache>
            </c:numRef>
          </c:val>
        </c:ser>
        <c:ser>
          <c:idx val="4"/>
          <c:order val="4"/>
          <c:tx>
            <c:strRef>
              <c:f>Sheet1!$U$8</c:f>
              <c:strCache>
                <c:ptCount val="1"/>
                <c:pt idx="0">
                  <c:v>City-Biodiesel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Sheet1!$V$8:$X$8</c:f>
              <c:numCache>
                <c:formatCode>_(* #,##0_);_(* \(#,##0\);_(* "-"??_);_(@_)</c:formatCode>
                <c:ptCount val="3"/>
                <c:pt idx="0">
                  <c:v>278</c:v>
                </c:pt>
                <c:pt idx="1">
                  <c:v>1325</c:v>
                </c:pt>
                <c:pt idx="2">
                  <c:v>946</c:v>
                </c:pt>
              </c:numCache>
            </c:numRef>
          </c:val>
        </c:ser>
        <c:ser>
          <c:idx val="5"/>
          <c:order val="5"/>
          <c:tx>
            <c:strRef>
              <c:f>Sheet1!$U$9</c:f>
              <c:strCache>
                <c:ptCount val="1"/>
                <c:pt idx="0">
                  <c:v>Cmty-Res Elec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Sheet1!$V$9:$X$9</c:f>
              <c:numCache>
                <c:formatCode>_(* #,##0_);_(* \(#,##0\);_(* "-"??_);_(@_)</c:formatCode>
                <c:ptCount val="3"/>
                <c:pt idx="0">
                  <c:v>154524</c:v>
                </c:pt>
                <c:pt idx="1">
                  <c:v>49547</c:v>
                </c:pt>
                <c:pt idx="2">
                  <c:v>45832</c:v>
                </c:pt>
              </c:numCache>
            </c:numRef>
          </c:val>
        </c:ser>
        <c:ser>
          <c:idx val="6"/>
          <c:order val="6"/>
          <c:tx>
            <c:strRef>
              <c:f>Sheet1!$U$10</c:f>
              <c:strCache>
                <c:ptCount val="1"/>
                <c:pt idx="0">
                  <c:v>Cmty-Com Elec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Sheet1!$V$10:$X$10</c:f>
              <c:numCache>
                <c:formatCode>_(* #,##0_);_(* \(#,##0\);_(* "-"??_);_(@_)</c:formatCode>
                <c:ptCount val="3"/>
                <c:pt idx="0">
                  <c:v>366025</c:v>
                </c:pt>
                <c:pt idx="1">
                  <c:v>306947</c:v>
                </c:pt>
                <c:pt idx="2">
                  <c:v>258764</c:v>
                </c:pt>
              </c:numCache>
            </c:numRef>
          </c:val>
        </c:ser>
        <c:ser>
          <c:idx val="7"/>
          <c:order val="7"/>
          <c:tx>
            <c:strRef>
              <c:f>Sheet1!$U$11</c:f>
              <c:strCache>
                <c:ptCount val="1"/>
                <c:pt idx="0">
                  <c:v>Cmty-Rail Elec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Sheet1!$V$11:$X$11</c:f>
              <c:numCache>
                <c:formatCode>_(* #,##0_);_(* \(#,##0\);_(* "-"??_);_(@_)</c:formatCode>
                <c:ptCount val="3"/>
                <c:pt idx="0">
                  <c:v>18785</c:v>
                </c:pt>
                <c:pt idx="1">
                  <c:v>22085</c:v>
                </c:pt>
                <c:pt idx="2">
                  <c:v>13396</c:v>
                </c:pt>
              </c:numCache>
            </c:numRef>
          </c:val>
        </c:ser>
        <c:ser>
          <c:idx val="8"/>
          <c:order val="8"/>
          <c:tx>
            <c:strRef>
              <c:f>Sheet1!$U$12</c:f>
              <c:strCache>
                <c:ptCount val="1"/>
                <c:pt idx="0">
                  <c:v>Cmty-Nat Gas Res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Sheet1!$V$12:$X$12</c:f>
              <c:numCache>
                <c:formatCode>_(* #,##0_);_(* \(#,##0\);_(* "-"??_);_(@_)</c:formatCode>
                <c:ptCount val="3"/>
                <c:pt idx="0">
                  <c:v>114674</c:v>
                </c:pt>
                <c:pt idx="1">
                  <c:v>122458</c:v>
                </c:pt>
                <c:pt idx="2">
                  <c:v>118433</c:v>
                </c:pt>
              </c:numCache>
            </c:numRef>
          </c:val>
        </c:ser>
        <c:ser>
          <c:idx val="9"/>
          <c:order val="9"/>
          <c:tx>
            <c:strRef>
              <c:f>Sheet1!$U$13</c:f>
              <c:strCache>
                <c:ptCount val="1"/>
                <c:pt idx="0">
                  <c:v>Cmty-Nat Gas Com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Sheet1!$V$13:$X$13</c:f>
              <c:numCache>
                <c:formatCode>_(* #,##0_);_(* \(#,##0\);_(* "-"??_);_(@_)</c:formatCode>
                <c:ptCount val="3"/>
                <c:pt idx="0">
                  <c:v>224266</c:v>
                </c:pt>
                <c:pt idx="1">
                  <c:v>221533</c:v>
                </c:pt>
                <c:pt idx="2">
                  <c:v>217779</c:v>
                </c:pt>
              </c:numCache>
            </c:numRef>
          </c:val>
        </c:ser>
        <c:ser>
          <c:idx val="10"/>
          <c:order val="10"/>
          <c:tx>
            <c:strRef>
              <c:f>Sheet1!$U$14</c:f>
              <c:strCache>
                <c:ptCount val="1"/>
                <c:pt idx="0">
                  <c:v>Cmty-Gas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Sheet1!$V$14:$X$14</c:f>
              <c:numCache>
                <c:formatCode>_(* #,##0_);_(* \(#,##0\);_(* "-"??_);_(@_)</c:formatCode>
                <c:ptCount val="3"/>
                <c:pt idx="0">
                  <c:v>99664</c:v>
                </c:pt>
                <c:pt idx="1">
                  <c:v>113014</c:v>
                </c:pt>
                <c:pt idx="2">
                  <c:v>141773</c:v>
                </c:pt>
              </c:numCache>
            </c:numRef>
          </c:val>
        </c:ser>
        <c:ser>
          <c:idx val="11"/>
          <c:order val="11"/>
          <c:tx>
            <c:strRef>
              <c:f>Sheet1!$U$15</c:f>
              <c:strCache>
                <c:ptCount val="1"/>
                <c:pt idx="0">
                  <c:v>Cmty-Diesel</c:v>
                </c:pt>
              </c:strCache>
            </c:strRef>
          </c:tx>
          <c:invertIfNegative val="0"/>
          <c:cat>
            <c:numRef>
              <c:f>Sheet1!$V$3:$X$3</c:f>
              <c:numCache>
                <c:formatCode>General</c:formatCode>
                <c:ptCount val="3"/>
                <c:pt idx="0">
                  <c:v>2005</c:v>
                </c:pt>
                <c:pt idx="1">
                  <c:v>2013</c:v>
                </c:pt>
                <c:pt idx="2">
                  <c:v>2015</c:v>
                </c:pt>
              </c:numCache>
            </c:numRef>
          </c:cat>
          <c:val>
            <c:numRef>
              <c:f>Sheet1!$V$15:$X$15</c:f>
              <c:numCache>
                <c:formatCode>_(* #,##0_);_(* \(#,##0\);_(* "-"??_);_(@_)</c:formatCode>
                <c:ptCount val="3"/>
                <c:pt idx="0">
                  <c:v>25869</c:v>
                </c:pt>
                <c:pt idx="1">
                  <c:v>28253</c:v>
                </c:pt>
                <c:pt idx="2">
                  <c:v>35443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680256"/>
        <c:axId val="101681792"/>
      </c:barChart>
      <c:catAx>
        <c:axId val="10168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1681792"/>
        <c:crosses val="autoZero"/>
        <c:auto val="1"/>
        <c:lblAlgn val="ctr"/>
        <c:lblOffset val="100"/>
        <c:noMultiLvlLbl val="0"/>
      </c:catAx>
      <c:valAx>
        <c:axId val="10168179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168025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Evanston</a:t>
            </a:r>
            <a:r>
              <a:rPr lang="en-US" baseline="0" dirty="0"/>
              <a:t> Electricity Supply Price  (cents/kWh)</a:t>
            </a:r>
            <a:endParaRPr lang="en-US" dirty="0"/>
          </a:p>
        </c:rich>
      </c:tx>
      <c:layout>
        <c:manualLayout>
          <c:xMode val="edge"/>
          <c:yMode val="edge"/>
          <c:x val="0.22680024579999122"/>
          <c:y val="3.6440023389872914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Aggregation (100% renewable)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Sheet1!$A$5:$A$64</c:f>
              <c:numCache>
                <c:formatCode>[$-409]mmm\-yy;@</c:formatCode>
                <c:ptCount val="60"/>
                <c:pt idx="0">
                  <c:v>41122</c:v>
                </c:pt>
                <c:pt idx="1">
                  <c:v>41153</c:v>
                </c:pt>
                <c:pt idx="2">
                  <c:v>41183</c:v>
                </c:pt>
                <c:pt idx="3">
                  <c:v>41214</c:v>
                </c:pt>
                <c:pt idx="4">
                  <c:v>41244</c:v>
                </c:pt>
                <c:pt idx="5">
                  <c:v>41275</c:v>
                </c:pt>
                <c:pt idx="6">
                  <c:v>41306</c:v>
                </c:pt>
                <c:pt idx="7">
                  <c:v>41334</c:v>
                </c:pt>
                <c:pt idx="8">
                  <c:v>41365</c:v>
                </c:pt>
                <c:pt idx="9">
                  <c:v>41395</c:v>
                </c:pt>
                <c:pt idx="10">
                  <c:v>41426</c:v>
                </c:pt>
                <c:pt idx="11">
                  <c:v>41456</c:v>
                </c:pt>
                <c:pt idx="12">
                  <c:v>41487</c:v>
                </c:pt>
                <c:pt idx="13">
                  <c:v>41518</c:v>
                </c:pt>
                <c:pt idx="14">
                  <c:v>41548</c:v>
                </c:pt>
                <c:pt idx="15">
                  <c:v>41579</c:v>
                </c:pt>
                <c:pt idx="16">
                  <c:v>41609</c:v>
                </c:pt>
                <c:pt idx="17">
                  <c:v>41640</c:v>
                </c:pt>
                <c:pt idx="18">
                  <c:v>41671</c:v>
                </c:pt>
                <c:pt idx="19">
                  <c:v>41699</c:v>
                </c:pt>
                <c:pt idx="20">
                  <c:v>41730</c:v>
                </c:pt>
                <c:pt idx="21">
                  <c:v>41760</c:v>
                </c:pt>
                <c:pt idx="22">
                  <c:v>41791</c:v>
                </c:pt>
                <c:pt idx="23">
                  <c:v>41821</c:v>
                </c:pt>
                <c:pt idx="24">
                  <c:v>41852</c:v>
                </c:pt>
                <c:pt idx="25">
                  <c:v>41883</c:v>
                </c:pt>
                <c:pt idx="26">
                  <c:v>41913</c:v>
                </c:pt>
                <c:pt idx="27">
                  <c:v>41944</c:v>
                </c:pt>
                <c:pt idx="28">
                  <c:v>41974</c:v>
                </c:pt>
                <c:pt idx="29">
                  <c:v>42005</c:v>
                </c:pt>
                <c:pt idx="30">
                  <c:v>42036</c:v>
                </c:pt>
                <c:pt idx="31">
                  <c:v>42064</c:v>
                </c:pt>
                <c:pt idx="32">
                  <c:v>42095</c:v>
                </c:pt>
                <c:pt idx="33">
                  <c:v>42125</c:v>
                </c:pt>
                <c:pt idx="34">
                  <c:v>42156</c:v>
                </c:pt>
                <c:pt idx="35">
                  <c:v>42186</c:v>
                </c:pt>
                <c:pt idx="36">
                  <c:v>42217</c:v>
                </c:pt>
                <c:pt idx="37">
                  <c:v>42248</c:v>
                </c:pt>
                <c:pt idx="38">
                  <c:v>42278</c:v>
                </c:pt>
                <c:pt idx="39">
                  <c:v>42309</c:v>
                </c:pt>
                <c:pt idx="40">
                  <c:v>42339</c:v>
                </c:pt>
                <c:pt idx="41">
                  <c:v>42370</c:v>
                </c:pt>
                <c:pt idx="42">
                  <c:v>42401</c:v>
                </c:pt>
                <c:pt idx="43">
                  <c:v>42430</c:v>
                </c:pt>
                <c:pt idx="44">
                  <c:v>42461</c:v>
                </c:pt>
                <c:pt idx="45">
                  <c:v>42491</c:v>
                </c:pt>
                <c:pt idx="46">
                  <c:v>42522</c:v>
                </c:pt>
                <c:pt idx="47">
                  <c:v>42552</c:v>
                </c:pt>
                <c:pt idx="48">
                  <c:v>42583</c:v>
                </c:pt>
                <c:pt idx="49">
                  <c:v>42614</c:v>
                </c:pt>
                <c:pt idx="50">
                  <c:v>42644</c:v>
                </c:pt>
                <c:pt idx="51">
                  <c:v>42675</c:v>
                </c:pt>
                <c:pt idx="52">
                  <c:v>42705</c:v>
                </c:pt>
                <c:pt idx="53">
                  <c:v>42736</c:v>
                </c:pt>
                <c:pt idx="54">
                  <c:v>42767</c:v>
                </c:pt>
                <c:pt idx="55">
                  <c:v>42795</c:v>
                </c:pt>
                <c:pt idx="56">
                  <c:v>42826</c:v>
                </c:pt>
                <c:pt idx="57">
                  <c:v>42856</c:v>
                </c:pt>
                <c:pt idx="58">
                  <c:v>42887</c:v>
                </c:pt>
                <c:pt idx="59">
                  <c:v>42917</c:v>
                </c:pt>
              </c:numCache>
            </c:numRef>
          </c:cat>
          <c:val>
            <c:numRef>
              <c:f>Sheet1!$B$5:$B$64</c:f>
              <c:numCache>
                <c:formatCode>General</c:formatCode>
                <c:ptCount val="60"/>
                <c:pt idx="0">
                  <c:v>4.7969999999999997</c:v>
                </c:pt>
                <c:pt idx="1">
                  <c:v>4.7969999999999997</c:v>
                </c:pt>
                <c:pt idx="2">
                  <c:v>4.7969999999999997</c:v>
                </c:pt>
                <c:pt idx="3">
                  <c:v>4.7969999999999997</c:v>
                </c:pt>
                <c:pt idx="4">
                  <c:v>4.7969999999999997</c:v>
                </c:pt>
                <c:pt idx="5">
                  <c:v>4.7969999999999997</c:v>
                </c:pt>
                <c:pt idx="6">
                  <c:v>4.7969999999999997</c:v>
                </c:pt>
                <c:pt idx="7">
                  <c:v>4.7969999999999997</c:v>
                </c:pt>
                <c:pt idx="8">
                  <c:v>4.7969999999999997</c:v>
                </c:pt>
                <c:pt idx="9">
                  <c:v>4.7969999999999997</c:v>
                </c:pt>
                <c:pt idx="10">
                  <c:v>4.7969999999999997</c:v>
                </c:pt>
                <c:pt idx="11">
                  <c:v>4.7969999999999997</c:v>
                </c:pt>
                <c:pt idx="12">
                  <c:v>5.1920000000000002</c:v>
                </c:pt>
                <c:pt idx="13">
                  <c:v>5.1920000000000002</c:v>
                </c:pt>
                <c:pt idx="14">
                  <c:v>5.1920000000000002</c:v>
                </c:pt>
                <c:pt idx="15">
                  <c:v>5.1920000000000002</c:v>
                </c:pt>
                <c:pt idx="16">
                  <c:v>5.1920000000000002</c:v>
                </c:pt>
                <c:pt idx="17">
                  <c:v>5.1920000000000002</c:v>
                </c:pt>
                <c:pt idx="18">
                  <c:v>5.1920000000000002</c:v>
                </c:pt>
                <c:pt idx="19">
                  <c:v>5.1920000000000002</c:v>
                </c:pt>
                <c:pt idx="20">
                  <c:v>5.1920000000000002</c:v>
                </c:pt>
                <c:pt idx="21">
                  <c:v>5.1920000000000002</c:v>
                </c:pt>
                <c:pt idx="22">
                  <c:v>5.1920000000000002</c:v>
                </c:pt>
                <c:pt idx="23">
                  <c:v>5.1920000000000002</c:v>
                </c:pt>
                <c:pt idx="24">
                  <c:v>7.6440000000000001</c:v>
                </c:pt>
                <c:pt idx="25">
                  <c:v>7.6440000000000001</c:v>
                </c:pt>
                <c:pt idx="26">
                  <c:v>7.6440000000000001</c:v>
                </c:pt>
                <c:pt idx="27">
                  <c:v>7.6440000000000001</c:v>
                </c:pt>
                <c:pt idx="28">
                  <c:v>7.6440000000000001</c:v>
                </c:pt>
                <c:pt idx="29">
                  <c:v>7.6440000000000001</c:v>
                </c:pt>
                <c:pt idx="30">
                  <c:v>7.6440000000000001</c:v>
                </c:pt>
                <c:pt idx="31">
                  <c:v>7.6440000000000001</c:v>
                </c:pt>
                <c:pt idx="32">
                  <c:v>7.6440000000000001</c:v>
                </c:pt>
                <c:pt idx="33">
                  <c:v>7.6440000000000001</c:v>
                </c:pt>
                <c:pt idx="34">
                  <c:v>7.6440000000000001</c:v>
                </c:pt>
                <c:pt idx="35">
                  <c:v>7.6440000000000001</c:v>
                </c:pt>
                <c:pt idx="36">
                  <c:v>7.6440000000000001</c:v>
                </c:pt>
                <c:pt idx="37">
                  <c:v>7.6440000000000001</c:v>
                </c:pt>
                <c:pt idx="38">
                  <c:v>7.6440000000000001</c:v>
                </c:pt>
                <c:pt idx="39">
                  <c:v>7.6440000000000001</c:v>
                </c:pt>
                <c:pt idx="40">
                  <c:v>7.6440000000000001</c:v>
                </c:pt>
                <c:pt idx="41">
                  <c:v>7.6440000000000001</c:v>
                </c:pt>
                <c:pt idx="42">
                  <c:v>7.6440000000000001</c:v>
                </c:pt>
                <c:pt idx="43">
                  <c:v>7.6440000000000001</c:v>
                </c:pt>
                <c:pt idx="44">
                  <c:v>7.6440000000000001</c:v>
                </c:pt>
                <c:pt idx="45">
                  <c:v>7.6440000000000001</c:v>
                </c:pt>
                <c:pt idx="46">
                  <c:v>7.6440000000000001</c:v>
                </c:pt>
                <c:pt idx="47">
                  <c:v>7.6440000000000001</c:v>
                </c:pt>
                <c:pt idx="48">
                  <c:v>6.923</c:v>
                </c:pt>
                <c:pt idx="49">
                  <c:v>6.923</c:v>
                </c:pt>
                <c:pt idx="50">
                  <c:v>6.923</c:v>
                </c:pt>
                <c:pt idx="51">
                  <c:v>6.923</c:v>
                </c:pt>
                <c:pt idx="52">
                  <c:v>6.923</c:v>
                </c:pt>
                <c:pt idx="53">
                  <c:v>6.923</c:v>
                </c:pt>
                <c:pt idx="54">
                  <c:v>6.923</c:v>
                </c:pt>
                <c:pt idx="55">
                  <c:v>6.923</c:v>
                </c:pt>
                <c:pt idx="56">
                  <c:v>6.923</c:v>
                </c:pt>
                <c:pt idx="57">
                  <c:v>6.923</c:v>
                </c:pt>
                <c:pt idx="58">
                  <c:v>6.923</c:v>
                </c:pt>
                <c:pt idx="59">
                  <c:v>6.923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Sheet1!$F$4</c:f>
              <c:strCache>
                <c:ptCount val="1"/>
                <c:pt idx="0">
                  <c:v>Aggregation (Base)</c:v>
                </c:pt>
              </c:strCache>
            </c:strRef>
          </c:tx>
          <c:marker>
            <c:symbol val="none"/>
          </c:marker>
          <c:val>
            <c:numRef>
              <c:f>Sheet1!$F$5:$F$64</c:f>
              <c:numCache>
                <c:formatCode>0.000</c:formatCode>
                <c:ptCount val="60"/>
                <c:pt idx="0">
                  <c:v>4.6899999999999995</c:v>
                </c:pt>
                <c:pt idx="1">
                  <c:v>4.6899999999999995</c:v>
                </c:pt>
                <c:pt idx="2">
                  <c:v>4.6899999999999995</c:v>
                </c:pt>
                <c:pt idx="3">
                  <c:v>4.6899999999999995</c:v>
                </c:pt>
                <c:pt idx="4">
                  <c:v>4.6899999999999995</c:v>
                </c:pt>
                <c:pt idx="5">
                  <c:v>4.6899999999999995</c:v>
                </c:pt>
                <c:pt idx="6">
                  <c:v>4.6899999999999995</c:v>
                </c:pt>
                <c:pt idx="7">
                  <c:v>4.6899999999999995</c:v>
                </c:pt>
                <c:pt idx="8">
                  <c:v>4.6899999999999995</c:v>
                </c:pt>
                <c:pt idx="9">
                  <c:v>4.6899999999999995</c:v>
                </c:pt>
                <c:pt idx="10">
                  <c:v>4.6899999999999995</c:v>
                </c:pt>
                <c:pt idx="11">
                  <c:v>4.6899999999999995</c:v>
                </c:pt>
                <c:pt idx="12">
                  <c:v>5.1120000000000001</c:v>
                </c:pt>
                <c:pt idx="13">
                  <c:v>5.1120000000000001</c:v>
                </c:pt>
                <c:pt idx="14">
                  <c:v>5.1120000000000001</c:v>
                </c:pt>
                <c:pt idx="15">
                  <c:v>5.1120000000000001</c:v>
                </c:pt>
                <c:pt idx="16">
                  <c:v>5.1120000000000001</c:v>
                </c:pt>
                <c:pt idx="17">
                  <c:v>5.1120000000000001</c:v>
                </c:pt>
                <c:pt idx="18">
                  <c:v>5.1120000000000001</c:v>
                </c:pt>
                <c:pt idx="19">
                  <c:v>5.1120000000000001</c:v>
                </c:pt>
                <c:pt idx="20">
                  <c:v>5.1120000000000001</c:v>
                </c:pt>
                <c:pt idx="21">
                  <c:v>5.1120000000000001</c:v>
                </c:pt>
                <c:pt idx="22">
                  <c:v>5.1120000000000001</c:v>
                </c:pt>
                <c:pt idx="23">
                  <c:v>5.1120000000000001</c:v>
                </c:pt>
                <c:pt idx="24">
                  <c:v>7.5460000000000003</c:v>
                </c:pt>
                <c:pt idx="25">
                  <c:v>7.5460000000000003</c:v>
                </c:pt>
                <c:pt idx="26">
                  <c:v>7.5460000000000003</c:v>
                </c:pt>
                <c:pt idx="27">
                  <c:v>7.5460000000000003</c:v>
                </c:pt>
                <c:pt idx="28">
                  <c:v>7.5460000000000003</c:v>
                </c:pt>
                <c:pt idx="29">
                  <c:v>7.5460000000000003</c:v>
                </c:pt>
                <c:pt idx="30">
                  <c:v>7.5460000000000003</c:v>
                </c:pt>
                <c:pt idx="31">
                  <c:v>7.5460000000000003</c:v>
                </c:pt>
                <c:pt idx="32">
                  <c:v>7.5460000000000003</c:v>
                </c:pt>
                <c:pt idx="33">
                  <c:v>7.5460000000000003</c:v>
                </c:pt>
                <c:pt idx="34">
                  <c:v>7.5460000000000003</c:v>
                </c:pt>
                <c:pt idx="35">
                  <c:v>7.5460000000000003</c:v>
                </c:pt>
                <c:pt idx="36">
                  <c:v>7.5460000000000003</c:v>
                </c:pt>
                <c:pt idx="37">
                  <c:v>7.5460000000000003</c:v>
                </c:pt>
                <c:pt idx="38">
                  <c:v>7.5460000000000003</c:v>
                </c:pt>
                <c:pt idx="39">
                  <c:v>7.5460000000000003</c:v>
                </c:pt>
                <c:pt idx="40">
                  <c:v>7.5460000000000003</c:v>
                </c:pt>
                <c:pt idx="41">
                  <c:v>7.5460000000000003</c:v>
                </c:pt>
                <c:pt idx="42">
                  <c:v>7.5460000000000003</c:v>
                </c:pt>
                <c:pt idx="43">
                  <c:v>7.5460000000000003</c:v>
                </c:pt>
                <c:pt idx="44">
                  <c:v>7.5460000000000003</c:v>
                </c:pt>
                <c:pt idx="45">
                  <c:v>7.5460000000000003</c:v>
                </c:pt>
                <c:pt idx="46">
                  <c:v>7.5460000000000003</c:v>
                </c:pt>
                <c:pt idx="47">
                  <c:v>7.5460000000000003</c:v>
                </c:pt>
                <c:pt idx="48">
                  <c:v>6.8250000000000002</c:v>
                </c:pt>
                <c:pt idx="49">
                  <c:v>6.8250000000000002</c:v>
                </c:pt>
                <c:pt idx="50">
                  <c:v>6.8250000000000002</c:v>
                </c:pt>
                <c:pt idx="51">
                  <c:v>6.8250000000000002</c:v>
                </c:pt>
                <c:pt idx="52">
                  <c:v>6.8250000000000002</c:v>
                </c:pt>
                <c:pt idx="53">
                  <c:v>6.8250000000000002</c:v>
                </c:pt>
                <c:pt idx="54">
                  <c:v>6.8250000000000002</c:v>
                </c:pt>
                <c:pt idx="55">
                  <c:v>6.8250000000000002</c:v>
                </c:pt>
                <c:pt idx="56">
                  <c:v>6.8250000000000002</c:v>
                </c:pt>
                <c:pt idx="57">
                  <c:v>6.8250000000000002</c:v>
                </c:pt>
                <c:pt idx="58">
                  <c:v>6.8250000000000002</c:v>
                </c:pt>
                <c:pt idx="59">
                  <c:v>6.8250000000000002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Sheet1!$C$4</c:f>
              <c:strCache>
                <c:ptCount val="1"/>
                <c:pt idx="0">
                  <c:v>ComEd (&lt;10% renewable)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Sheet1!$A$5:$A$64</c:f>
              <c:numCache>
                <c:formatCode>[$-409]mmm\-yy;@</c:formatCode>
                <c:ptCount val="60"/>
                <c:pt idx="0">
                  <c:v>41122</c:v>
                </c:pt>
                <c:pt idx="1">
                  <c:v>41153</c:v>
                </c:pt>
                <c:pt idx="2">
                  <c:v>41183</c:v>
                </c:pt>
                <c:pt idx="3">
                  <c:v>41214</c:v>
                </c:pt>
                <c:pt idx="4">
                  <c:v>41244</c:v>
                </c:pt>
                <c:pt idx="5">
                  <c:v>41275</c:v>
                </c:pt>
                <c:pt idx="6">
                  <c:v>41306</c:v>
                </c:pt>
                <c:pt idx="7">
                  <c:v>41334</c:v>
                </c:pt>
                <c:pt idx="8">
                  <c:v>41365</c:v>
                </c:pt>
                <c:pt idx="9">
                  <c:v>41395</c:v>
                </c:pt>
                <c:pt idx="10">
                  <c:v>41426</c:v>
                </c:pt>
                <c:pt idx="11">
                  <c:v>41456</c:v>
                </c:pt>
                <c:pt idx="12">
                  <c:v>41487</c:v>
                </c:pt>
                <c:pt idx="13">
                  <c:v>41518</c:v>
                </c:pt>
                <c:pt idx="14">
                  <c:v>41548</c:v>
                </c:pt>
                <c:pt idx="15">
                  <c:v>41579</c:v>
                </c:pt>
                <c:pt idx="16">
                  <c:v>41609</c:v>
                </c:pt>
                <c:pt idx="17">
                  <c:v>41640</c:v>
                </c:pt>
                <c:pt idx="18">
                  <c:v>41671</c:v>
                </c:pt>
                <c:pt idx="19">
                  <c:v>41699</c:v>
                </c:pt>
                <c:pt idx="20">
                  <c:v>41730</c:v>
                </c:pt>
                <c:pt idx="21">
                  <c:v>41760</c:v>
                </c:pt>
                <c:pt idx="22">
                  <c:v>41791</c:v>
                </c:pt>
                <c:pt idx="23">
                  <c:v>41821</c:v>
                </c:pt>
                <c:pt idx="24">
                  <c:v>41852</c:v>
                </c:pt>
                <c:pt idx="25">
                  <c:v>41883</c:v>
                </c:pt>
                <c:pt idx="26">
                  <c:v>41913</c:v>
                </c:pt>
                <c:pt idx="27">
                  <c:v>41944</c:v>
                </c:pt>
                <c:pt idx="28">
                  <c:v>41974</c:v>
                </c:pt>
                <c:pt idx="29">
                  <c:v>42005</c:v>
                </c:pt>
                <c:pt idx="30">
                  <c:v>42036</c:v>
                </c:pt>
                <c:pt idx="31">
                  <c:v>42064</c:v>
                </c:pt>
                <c:pt idx="32">
                  <c:v>42095</c:v>
                </c:pt>
                <c:pt idx="33">
                  <c:v>42125</c:v>
                </c:pt>
                <c:pt idx="34">
                  <c:v>42156</c:v>
                </c:pt>
                <c:pt idx="35">
                  <c:v>42186</c:v>
                </c:pt>
                <c:pt idx="36">
                  <c:v>42217</c:v>
                </c:pt>
                <c:pt idx="37">
                  <c:v>42248</c:v>
                </c:pt>
                <c:pt idx="38">
                  <c:v>42278</c:v>
                </c:pt>
                <c:pt idx="39">
                  <c:v>42309</c:v>
                </c:pt>
                <c:pt idx="40">
                  <c:v>42339</c:v>
                </c:pt>
                <c:pt idx="41">
                  <c:v>42370</c:v>
                </c:pt>
                <c:pt idx="42">
                  <c:v>42401</c:v>
                </c:pt>
                <c:pt idx="43">
                  <c:v>42430</c:v>
                </c:pt>
                <c:pt idx="44">
                  <c:v>42461</c:v>
                </c:pt>
                <c:pt idx="45">
                  <c:v>42491</c:v>
                </c:pt>
                <c:pt idx="46">
                  <c:v>42522</c:v>
                </c:pt>
                <c:pt idx="47">
                  <c:v>42552</c:v>
                </c:pt>
                <c:pt idx="48">
                  <c:v>42583</c:v>
                </c:pt>
                <c:pt idx="49">
                  <c:v>42614</c:v>
                </c:pt>
                <c:pt idx="50">
                  <c:v>42644</c:v>
                </c:pt>
                <c:pt idx="51">
                  <c:v>42675</c:v>
                </c:pt>
                <c:pt idx="52">
                  <c:v>42705</c:v>
                </c:pt>
                <c:pt idx="53">
                  <c:v>42736</c:v>
                </c:pt>
                <c:pt idx="54">
                  <c:v>42767</c:v>
                </c:pt>
                <c:pt idx="55">
                  <c:v>42795</c:v>
                </c:pt>
                <c:pt idx="56">
                  <c:v>42826</c:v>
                </c:pt>
                <c:pt idx="57">
                  <c:v>42856</c:v>
                </c:pt>
                <c:pt idx="58">
                  <c:v>42887</c:v>
                </c:pt>
                <c:pt idx="59">
                  <c:v>42917</c:v>
                </c:pt>
              </c:numCache>
            </c:numRef>
          </c:cat>
          <c:val>
            <c:numRef>
              <c:f>Sheet1!$C$5:$C$64</c:f>
              <c:numCache>
                <c:formatCode>General</c:formatCode>
                <c:ptCount val="60"/>
                <c:pt idx="0">
                  <c:v>6.9320000000000004</c:v>
                </c:pt>
                <c:pt idx="1">
                  <c:v>6.9349999999999996</c:v>
                </c:pt>
                <c:pt idx="2">
                  <c:v>8.3239999999999998</c:v>
                </c:pt>
                <c:pt idx="3">
                  <c:v>8.3190000000000008</c:v>
                </c:pt>
                <c:pt idx="4">
                  <c:v>8.3190000000000008</c:v>
                </c:pt>
                <c:pt idx="5">
                  <c:v>8.3019999999999996</c:v>
                </c:pt>
                <c:pt idx="6">
                  <c:v>8.3019999999999996</c:v>
                </c:pt>
                <c:pt idx="7">
                  <c:v>8.3019999999999996</c:v>
                </c:pt>
                <c:pt idx="8">
                  <c:v>8.3019999999999996</c:v>
                </c:pt>
                <c:pt idx="9">
                  <c:v>8.3019999999999996</c:v>
                </c:pt>
                <c:pt idx="10">
                  <c:v>5.5110000000000001</c:v>
                </c:pt>
                <c:pt idx="11">
                  <c:v>5.5110000000000001</c:v>
                </c:pt>
                <c:pt idx="12">
                  <c:v>5.5110000000000001</c:v>
                </c:pt>
                <c:pt idx="13">
                  <c:v>5.5439999999999996</c:v>
                </c:pt>
                <c:pt idx="14">
                  <c:v>5.5049999999999999</c:v>
                </c:pt>
                <c:pt idx="15">
                  <c:v>5.5050000000000008</c:v>
                </c:pt>
                <c:pt idx="16">
                  <c:v>5.5050000000000008</c:v>
                </c:pt>
                <c:pt idx="17">
                  <c:v>5.5229999999999997</c:v>
                </c:pt>
                <c:pt idx="18">
                  <c:v>5.5229999999999997</c:v>
                </c:pt>
                <c:pt idx="19">
                  <c:v>5.5229999999999997</c:v>
                </c:pt>
                <c:pt idx="20">
                  <c:v>5.5229999999999997</c:v>
                </c:pt>
                <c:pt idx="21">
                  <c:v>5.5229999999999997</c:v>
                </c:pt>
                <c:pt idx="22">
                  <c:v>7.5960000000000001</c:v>
                </c:pt>
                <c:pt idx="23">
                  <c:v>7.5960000000000001</c:v>
                </c:pt>
                <c:pt idx="24">
                  <c:v>7.5960000000000001</c:v>
                </c:pt>
                <c:pt idx="25">
                  <c:v>7.665</c:v>
                </c:pt>
                <c:pt idx="26">
                  <c:v>7.4870000000000001</c:v>
                </c:pt>
                <c:pt idx="27">
                  <c:v>7.43</c:v>
                </c:pt>
                <c:pt idx="28">
                  <c:v>7.43</c:v>
                </c:pt>
                <c:pt idx="29">
                  <c:v>7.5720000000000001</c:v>
                </c:pt>
                <c:pt idx="30">
                  <c:v>7.5720000000000001</c:v>
                </c:pt>
                <c:pt idx="31">
                  <c:v>7.5720000000000001</c:v>
                </c:pt>
                <c:pt idx="32">
                  <c:v>7.5720000000000001</c:v>
                </c:pt>
                <c:pt idx="33">
                  <c:v>7.5720000000000001</c:v>
                </c:pt>
                <c:pt idx="34">
                  <c:v>7.0330000000000004</c:v>
                </c:pt>
                <c:pt idx="35">
                  <c:v>7.0330000000000004</c:v>
                </c:pt>
                <c:pt idx="36">
                  <c:v>7.0330000000000004</c:v>
                </c:pt>
                <c:pt idx="37">
                  <c:v>6.9770000000000003</c:v>
                </c:pt>
                <c:pt idx="38">
                  <c:v>7.0060000000000002</c:v>
                </c:pt>
                <c:pt idx="39">
                  <c:v>7.0060000000000002</c:v>
                </c:pt>
                <c:pt idx="40">
                  <c:v>7.0060000000000002</c:v>
                </c:pt>
                <c:pt idx="41">
                  <c:v>6.9870000000000001</c:v>
                </c:pt>
                <c:pt idx="42">
                  <c:v>6.9870000000000001</c:v>
                </c:pt>
                <c:pt idx="43">
                  <c:v>6.9870000000000001</c:v>
                </c:pt>
                <c:pt idx="44">
                  <c:v>6.9870000000000001</c:v>
                </c:pt>
                <c:pt idx="45">
                  <c:v>6.9870000000000001</c:v>
                </c:pt>
                <c:pt idx="46">
                  <c:v>6.19</c:v>
                </c:pt>
                <c:pt idx="47">
                  <c:v>6.19</c:v>
                </c:pt>
                <c:pt idx="48">
                  <c:v>6.19</c:v>
                </c:pt>
                <c:pt idx="49">
                  <c:v>6.2</c:v>
                </c:pt>
                <c:pt idx="50">
                  <c:v>6.3879999999999999</c:v>
                </c:pt>
                <c:pt idx="51">
                  <c:v>6.3879999999999999</c:v>
                </c:pt>
                <c:pt idx="52">
                  <c:v>6.3879999999999999</c:v>
                </c:pt>
                <c:pt idx="53">
                  <c:v>6.3179999999999996</c:v>
                </c:pt>
                <c:pt idx="54">
                  <c:v>6.3179999999999996</c:v>
                </c:pt>
                <c:pt idx="55">
                  <c:v>6.3179999999999996</c:v>
                </c:pt>
                <c:pt idx="56">
                  <c:v>6.3179999999999996</c:v>
                </c:pt>
                <c:pt idx="57">
                  <c:v>6.3179999999999996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Sheet1!$D$4</c:f>
              <c:strCache>
                <c:ptCount val="1"/>
                <c:pt idx="0">
                  <c:v>"Bad" Supplier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Sheet1!$D$5:$D$64</c:f>
              <c:numCache>
                <c:formatCode>General</c:formatCode>
                <c:ptCount val="60"/>
                <c:pt idx="32">
                  <c:v>6.6</c:v>
                </c:pt>
                <c:pt idx="33">
                  <c:v>6.6</c:v>
                </c:pt>
                <c:pt idx="34">
                  <c:v>6.6</c:v>
                </c:pt>
                <c:pt idx="35">
                  <c:v>8.5399999999999991</c:v>
                </c:pt>
                <c:pt idx="36">
                  <c:v>11.1</c:v>
                </c:pt>
                <c:pt idx="37">
                  <c:v>14.4</c:v>
                </c:pt>
                <c:pt idx="38">
                  <c:v>14.4</c:v>
                </c:pt>
                <c:pt idx="39">
                  <c:v>14.4</c:v>
                </c:pt>
                <c:pt idx="40">
                  <c:v>14.4</c:v>
                </c:pt>
                <c:pt idx="41">
                  <c:v>14.4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05728"/>
        <c:axId val="102907264"/>
      </c:lineChart>
      <c:dateAx>
        <c:axId val="10290572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102907264"/>
        <c:crosses val="autoZero"/>
        <c:auto val="1"/>
        <c:lblOffset val="100"/>
        <c:baseTimeUnit val="months"/>
      </c:dateAx>
      <c:valAx>
        <c:axId val="102907264"/>
        <c:scaling>
          <c:orientation val="minMax"/>
          <c:max val="1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905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227593620088366E-2"/>
          <c:y val="0.11654662748696117"/>
          <c:w val="0.37951330437143632"/>
          <c:h val="0.26812915827382044"/>
        </c:manualLayout>
      </c:layout>
      <c:overlay val="1"/>
      <c:spPr>
        <a:solidFill>
          <a:schemeClr val="bg2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Evanston</a:t>
            </a:r>
            <a:r>
              <a:rPr lang="en-US" baseline="0" dirty="0"/>
              <a:t> Electricity Supply Price  (cents/kWh)</a:t>
            </a:r>
            <a:endParaRPr lang="en-US" dirty="0"/>
          </a:p>
        </c:rich>
      </c:tx>
      <c:layout>
        <c:manualLayout>
          <c:xMode val="edge"/>
          <c:yMode val="edge"/>
          <c:x val="0.22680024579999122"/>
          <c:y val="3.6440023389872914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Aggregation (100% renewable)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Sheet1!$A$5:$A$64</c:f>
              <c:numCache>
                <c:formatCode>[$-409]mmm\-yy;@</c:formatCode>
                <c:ptCount val="60"/>
                <c:pt idx="0">
                  <c:v>41122</c:v>
                </c:pt>
                <c:pt idx="1">
                  <c:v>41153</c:v>
                </c:pt>
                <c:pt idx="2">
                  <c:v>41183</c:v>
                </c:pt>
                <c:pt idx="3">
                  <c:v>41214</c:v>
                </c:pt>
                <c:pt idx="4">
                  <c:v>41244</c:v>
                </c:pt>
                <c:pt idx="5">
                  <c:v>41275</c:v>
                </c:pt>
                <c:pt idx="6">
                  <c:v>41306</c:v>
                </c:pt>
                <c:pt idx="7">
                  <c:v>41334</c:v>
                </c:pt>
                <c:pt idx="8">
                  <c:v>41365</c:v>
                </c:pt>
                <c:pt idx="9">
                  <c:v>41395</c:v>
                </c:pt>
                <c:pt idx="10">
                  <c:v>41426</c:v>
                </c:pt>
                <c:pt idx="11">
                  <c:v>41456</c:v>
                </c:pt>
                <c:pt idx="12">
                  <c:v>41487</c:v>
                </c:pt>
                <c:pt idx="13">
                  <c:v>41518</c:v>
                </c:pt>
                <c:pt idx="14">
                  <c:v>41548</c:v>
                </c:pt>
                <c:pt idx="15">
                  <c:v>41579</c:v>
                </c:pt>
                <c:pt idx="16">
                  <c:v>41609</c:v>
                </c:pt>
                <c:pt idx="17">
                  <c:v>41640</c:v>
                </c:pt>
                <c:pt idx="18">
                  <c:v>41671</c:v>
                </c:pt>
                <c:pt idx="19">
                  <c:v>41699</c:v>
                </c:pt>
                <c:pt idx="20">
                  <c:v>41730</c:v>
                </c:pt>
                <c:pt idx="21">
                  <c:v>41760</c:v>
                </c:pt>
                <c:pt idx="22">
                  <c:v>41791</c:v>
                </c:pt>
                <c:pt idx="23">
                  <c:v>41821</c:v>
                </c:pt>
                <c:pt idx="24">
                  <c:v>41852</c:v>
                </c:pt>
                <c:pt idx="25">
                  <c:v>41883</c:v>
                </c:pt>
                <c:pt idx="26">
                  <c:v>41913</c:v>
                </c:pt>
                <c:pt idx="27">
                  <c:v>41944</c:v>
                </c:pt>
                <c:pt idx="28">
                  <c:v>41974</c:v>
                </c:pt>
                <c:pt idx="29">
                  <c:v>42005</c:v>
                </c:pt>
                <c:pt idx="30">
                  <c:v>42036</c:v>
                </c:pt>
                <c:pt idx="31">
                  <c:v>42064</c:v>
                </c:pt>
                <c:pt idx="32">
                  <c:v>42095</c:v>
                </c:pt>
                <c:pt idx="33">
                  <c:v>42125</c:v>
                </c:pt>
                <c:pt idx="34">
                  <c:v>42156</c:v>
                </c:pt>
                <c:pt idx="35">
                  <c:v>42186</c:v>
                </c:pt>
                <c:pt idx="36">
                  <c:v>42217</c:v>
                </c:pt>
                <c:pt idx="37">
                  <c:v>42248</c:v>
                </c:pt>
                <c:pt idx="38">
                  <c:v>42278</c:v>
                </c:pt>
                <c:pt idx="39">
                  <c:v>42309</c:v>
                </c:pt>
                <c:pt idx="40">
                  <c:v>42339</c:v>
                </c:pt>
                <c:pt idx="41">
                  <c:v>42370</c:v>
                </c:pt>
                <c:pt idx="42">
                  <c:v>42401</c:v>
                </c:pt>
                <c:pt idx="43">
                  <c:v>42430</c:v>
                </c:pt>
                <c:pt idx="44">
                  <c:v>42461</c:v>
                </c:pt>
                <c:pt idx="45">
                  <c:v>42491</c:v>
                </c:pt>
                <c:pt idx="46">
                  <c:v>42522</c:v>
                </c:pt>
                <c:pt idx="47">
                  <c:v>42552</c:v>
                </c:pt>
                <c:pt idx="48">
                  <c:v>42583</c:v>
                </c:pt>
                <c:pt idx="49">
                  <c:v>42614</c:v>
                </c:pt>
                <c:pt idx="50">
                  <c:v>42644</c:v>
                </c:pt>
                <c:pt idx="51">
                  <c:v>42675</c:v>
                </c:pt>
                <c:pt idx="52">
                  <c:v>42705</c:v>
                </c:pt>
                <c:pt idx="53">
                  <c:v>42736</c:v>
                </c:pt>
                <c:pt idx="54">
                  <c:v>42767</c:v>
                </c:pt>
                <c:pt idx="55">
                  <c:v>42795</c:v>
                </c:pt>
                <c:pt idx="56">
                  <c:v>42826</c:v>
                </c:pt>
                <c:pt idx="57">
                  <c:v>42856</c:v>
                </c:pt>
                <c:pt idx="58">
                  <c:v>42887</c:v>
                </c:pt>
                <c:pt idx="59">
                  <c:v>42917</c:v>
                </c:pt>
              </c:numCache>
            </c:numRef>
          </c:cat>
          <c:val>
            <c:numRef>
              <c:f>Sheet1!$B$5:$B$64</c:f>
              <c:numCache>
                <c:formatCode>General</c:formatCode>
                <c:ptCount val="60"/>
                <c:pt idx="0">
                  <c:v>4.7969999999999997</c:v>
                </c:pt>
                <c:pt idx="1">
                  <c:v>4.7969999999999997</c:v>
                </c:pt>
                <c:pt idx="2">
                  <c:v>4.7969999999999997</c:v>
                </c:pt>
                <c:pt idx="3">
                  <c:v>4.7969999999999997</c:v>
                </c:pt>
                <c:pt idx="4">
                  <c:v>4.7969999999999997</c:v>
                </c:pt>
                <c:pt idx="5">
                  <c:v>4.7969999999999997</c:v>
                </c:pt>
                <c:pt idx="6">
                  <c:v>4.7969999999999997</c:v>
                </c:pt>
                <c:pt idx="7">
                  <c:v>4.7969999999999997</c:v>
                </c:pt>
                <c:pt idx="8">
                  <c:v>4.7969999999999997</c:v>
                </c:pt>
                <c:pt idx="9">
                  <c:v>4.7969999999999997</c:v>
                </c:pt>
                <c:pt idx="10">
                  <c:v>4.7969999999999997</c:v>
                </c:pt>
                <c:pt idx="11">
                  <c:v>4.7969999999999997</c:v>
                </c:pt>
                <c:pt idx="12">
                  <c:v>5.1920000000000002</c:v>
                </c:pt>
                <c:pt idx="13">
                  <c:v>5.1920000000000002</c:v>
                </c:pt>
                <c:pt idx="14">
                  <c:v>5.1920000000000002</c:v>
                </c:pt>
                <c:pt idx="15">
                  <c:v>5.1920000000000002</c:v>
                </c:pt>
                <c:pt idx="16">
                  <c:v>5.1920000000000002</c:v>
                </c:pt>
                <c:pt idx="17">
                  <c:v>5.1920000000000002</c:v>
                </c:pt>
                <c:pt idx="18">
                  <c:v>5.1920000000000002</c:v>
                </c:pt>
                <c:pt idx="19">
                  <c:v>5.1920000000000002</c:v>
                </c:pt>
                <c:pt idx="20">
                  <c:v>5.1920000000000002</c:v>
                </c:pt>
                <c:pt idx="21">
                  <c:v>5.1920000000000002</c:v>
                </c:pt>
                <c:pt idx="22">
                  <c:v>5.1920000000000002</c:v>
                </c:pt>
                <c:pt idx="23">
                  <c:v>5.1920000000000002</c:v>
                </c:pt>
                <c:pt idx="24">
                  <c:v>7.6440000000000001</c:v>
                </c:pt>
                <c:pt idx="25">
                  <c:v>7.6440000000000001</c:v>
                </c:pt>
                <c:pt idx="26">
                  <c:v>7.6440000000000001</c:v>
                </c:pt>
                <c:pt idx="27">
                  <c:v>7.6440000000000001</c:v>
                </c:pt>
                <c:pt idx="28">
                  <c:v>7.6440000000000001</c:v>
                </c:pt>
                <c:pt idx="29">
                  <c:v>7.6440000000000001</c:v>
                </c:pt>
                <c:pt idx="30">
                  <c:v>7.6440000000000001</c:v>
                </c:pt>
                <c:pt idx="31">
                  <c:v>7.6440000000000001</c:v>
                </c:pt>
                <c:pt idx="32">
                  <c:v>7.6440000000000001</c:v>
                </c:pt>
                <c:pt idx="33">
                  <c:v>7.6440000000000001</c:v>
                </c:pt>
                <c:pt idx="34">
                  <c:v>7.6440000000000001</c:v>
                </c:pt>
                <c:pt idx="35">
                  <c:v>7.6440000000000001</c:v>
                </c:pt>
                <c:pt idx="36">
                  <c:v>7.6440000000000001</c:v>
                </c:pt>
                <c:pt idx="37">
                  <c:v>7.6440000000000001</c:v>
                </c:pt>
                <c:pt idx="38">
                  <c:v>7.6440000000000001</c:v>
                </c:pt>
                <c:pt idx="39">
                  <c:v>7.6440000000000001</c:v>
                </c:pt>
                <c:pt idx="40">
                  <c:v>7.6440000000000001</c:v>
                </c:pt>
                <c:pt idx="41">
                  <c:v>7.6440000000000001</c:v>
                </c:pt>
                <c:pt idx="42">
                  <c:v>7.6440000000000001</c:v>
                </c:pt>
                <c:pt idx="43">
                  <c:v>7.6440000000000001</c:v>
                </c:pt>
                <c:pt idx="44">
                  <c:v>7.6440000000000001</c:v>
                </c:pt>
                <c:pt idx="45">
                  <c:v>7.6440000000000001</c:v>
                </c:pt>
                <c:pt idx="46">
                  <c:v>7.6440000000000001</c:v>
                </c:pt>
                <c:pt idx="47">
                  <c:v>7.6440000000000001</c:v>
                </c:pt>
                <c:pt idx="48">
                  <c:v>6.923</c:v>
                </c:pt>
                <c:pt idx="49">
                  <c:v>6.923</c:v>
                </c:pt>
                <c:pt idx="50">
                  <c:v>6.923</c:v>
                </c:pt>
                <c:pt idx="51">
                  <c:v>6.923</c:v>
                </c:pt>
                <c:pt idx="52">
                  <c:v>6.923</c:v>
                </c:pt>
                <c:pt idx="53">
                  <c:v>6.923</c:v>
                </c:pt>
                <c:pt idx="54">
                  <c:v>6.923</c:v>
                </c:pt>
                <c:pt idx="55">
                  <c:v>6.923</c:v>
                </c:pt>
                <c:pt idx="56">
                  <c:v>6.923</c:v>
                </c:pt>
                <c:pt idx="57">
                  <c:v>6.923</c:v>
                </c:pt>
                <c:pt idx="58">
                  <c:v>6.923</c:v>
                </c:pt>
                <c:pt idx="59">
                  <c:v>6.923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Sheet1!$F$4</c:f>
              <c:strCache>
                <c:ptCount val="1"/>
                <c:pt idx="0">
                  <c:v>Aggregation (Base)</c:v>
                </c:pt>
              </c:strCache>
            </c:strRef>
          </c:tx>
          <c:marker>
            <c:symbol val="none"/>
          </c:marker>
          <c:val>
            <c:numRef>
              <c:f>Sheet1!$F$5:$F$64</c:f>
              <c:numCache>
                <c:formatCode>0.000</c:formatCode>
                <c:ptCount val="60"/>
                <c:pt idx="0">
                  <c:v>4.6899999999999995</c:v>
                </c:pt>
                <c:pt idx="1">
                  <c:v>4.6899999999999995</c:v>
                </c:pt>
                <c:pt idx="2">
                  <c:v>4.6899999999999995</c:v>
                </c:pt>
                <c:pt idx="3">
                  <c:v>4.6899999999999995</c:v>
                </c:pt>
                <c:pt idx="4">
                  <c:v>4.6899999999999995</c:v>
                </c:pt>
                <c:pt idx="5">
                  <c:v>4.6899999999999995</c:v>
                </c:pt>
                <c:pt idx="6">
                  <c:v>4.6899999999999995</c:v>
                </c:pt>
                <c:pt idx="7">
                  <c:v>4.6899999999999995</c:v>
                </c:pt>
                <c:pt idx="8">
                  <c:v>4.6899999999999995</c:v>
                </c:pt>
                <c:pt idx="9">
                  <c:v>4.6899999999999995</c:v>
                </c:pt>
                <c:pt idx="10">
                  <c:v>4.6899999999999995</c:v>
                </c:pt>
                <c:pt idx="11">
                  <c:v>4.6899999999999995</c:v>
                </c:pt>
                <c:pt idx="12">
                  <c:v>5.1120000000000001</c:v>
                </c:pt>
                <c:pt idx="13">
                  <c:v>5.1120000000000001</c:v>
                </c:pt>
                <c:pt idx="14">
                  <c:v>5.1120000000000001</c:v>
                </c:pt>
                <c:pt idx="15">
                  <c:v>5.1120000000000001</c:v>
                </c:pt>
                <c:pt idx="16">
                  <c:v>5.1120000000000001</c:v>
                </c:pt>
                <c:pt idx="17">
                  <c:v>5.1120000000000001</c:v>
                </c:pt>
                <c:pt idx="18">
                  <c:v>5.1120000000000001</c:v>
                </c:pt>
                <c:pt idx="19">
                  <c:v>5.1120000000000001</c:v>
                </c:pt>
                <c:pt idx="20">
                  <c:v>5.1120000000000001</c:v>
                </c:pt>
                <c:pt idx="21">
                  <c:v>5.1120000000000001</c:v>
                </c:pt>
                <c:pt idx="22">
                  <c:v>5.1120000000000001</c:v>
                </c:pt>
                <c:pt idx="23">
                  <c:v>5.1120000000000001</c:v>
                </c:pt>
                <c:pt idx="24">
                  <c:v>7.5460000000000003</c:v>
                </c:pt>
                <c:pt idx="25">
                  <c:v>7.5460000000000003</c:v>
                </c:pt>
                <c:pt idx="26">
                  <c:v>7.5460000000000003</c:v>
                </c:pt>
                <c:pt idx="27">
                  <c:v>7.5460000000000003</c:v>
                </c:pt>
                <c:pt idx="28">
                  <c:v>7.5460000000000003</c:v>
                </c:pt>
                <c:pt idx="29">
                  <c:v>7.5460000000000003</c:v>
                </c:pt>
                <c:pt idx="30">
                  <c:v>7.5460000000000003</c:v>
                </c:pt>
                <c:pt idx="31">
                  <c:v>7.5460000000000003</c:v>
                </c:pt>
                <c:pt idx="32">
                  <c:v>7.5460000000000003</c:v>
                </c:pt>
                <c:pt idx="33">
                  <c:v>7.5460000000000003</c:v>
                </c:pt>
                <c:pt idx="34">
                  <c:v>7.5460000000000003</c:v>
                </c:pt>
                <c:pt idx="35">
                  <c:v>7.5460000000000003</c:v>
                </c:pt>
                <c:pt idx="36">
                  <c:v>7.5460000000000003</c:v>
                </c:pt>
                <c:pt idx="37">
                  <c:v>7.5460000000000003</c:v>
                </c:pt>
                <c:pt idx="38">
                  <c:v>7.5460000000000003</c:v>
                </c:pt>
                <c:pt idx="39">
                  <c:v>7.5460000000000003</c:v>
                </c:pt>
                <c:pt idx="40">
                  <c:v>7.5460000000000003</c:v>
                </c:pt>
                <c:pt idx="41">
                  <c:v>7.5460000000000003</c:v>
                </c:pt>
                <c:pt idx="42">
                  <c:v>7.5460000000000003</c:v>
                </c:pt>
                <c:pt idx="43">
                  <c:v>7.5460000000000003</c:v>
                </c:pt>
                <c:pt idx="44">
                  <c:v>7.5460000000000003</c:v>
                </c:pt>
                <c:pt idx="45">
                  <c:v>7.5460000000000003</c:v>
                </c:pt>
                <c:pt idx="46">
                  <c:v>7.5460000000000003</c:v>
                </c:pt>
                <c:pt idx="47">
                  <c:v>7.5460000000000003</c:v>
                </c:pt>
                <c:pt idx="48">
                  <c:v>6.8250000000000002</c:v>
                </c:pt>
                <c:pt idx="49">
                  <c:v>6.8250000000000002</c:v>
                </c:pt>
                <c:pt idx="50">
                  <c:v>6.8250000000000002</c:v>
                </c:pt>
                <c:pt idx="51">
                  <c:v>6.8250000000000002</c:v>
                </c:pt>
                <c:pt idx="52">
                  <c:v>6.8250000000000002</c:v>
                </c:pt>
                <c:pt idx="53">
                  <c:v>6.8250000000000002</c:v>
                </c:pt>
                <c:pt idx="54">
                  <c:v>6.8250000000000002</c:v>
                </c:pt>
                <c:pt idx="55">
                  <c:v>6.8250000000000002</c:v>
                </c:pt>
                <c:pt idx="56">
                  <c:v>6.8250000000000002</c:v>
                </c:pt>
                <c:pt idx="57">
                  <c:v>6.8250000000000002</c:v>
                </c:pt>
                <c:pt idx="58">
                  <c:v>6.8250000000000002</c:v>
                </c:pt>
                <c:pt idx="59">
                  <c:v>6.8250000000000002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Sheet1!$C$4</c:f>
              <c:strCache>
                <c:ptCount val="1"/>
                <c:pt idx="0">
                  <c:v>ComEd (&lt;10% renewable)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Sheet1!$A$5:$A$64</c:f>
              <c:numCache>
                <c:formatCode>[$-409]mmm\-yy;@</c:formatCode>
                <c:ptCount val="60"/>
                <c:pt idx="0">
                  <c:v>41122</c:v>
                </c:pt>
                <c:pt idx="1">
                  <c:v>41153</c:v>
                </c:pt>
                <c:pt idx="2">
                  <c:v>41183</c:v>
                </c:pt>
                <c:pt idx="3">
                  <c:v>41214</c:v>
                </c:pt>
                <c:pt idx="4">
                  <c:v>41244</c:v>
                </c:pt>
                <c:pt idx="5">
                  <c:v>41275</c:v>
                </c:pt>
                <c:pt idx="6">
                  <c:v>41306</c:v>
                </c:pt>
                <c:pt idx="7">
                  <c:v>41334</c:v>
                </c:pt>
                <c:pt idx="8">
                  <c:v>41365</c:v>
                </c:pt>
                <c:pt idx="9">
                  <c:v>41395</c:v>
                </c:pt>
                <c:pt idx="10">
                  <c:v>41426</c:v>
                </c:pt>
                <c:pt idx="11">
                  <c:v>41456</c:v>
                </c:pt>
                <c:pt idx="12">
                  <c:v>41487</c:v>
                </c:pt>
                <c:pt idx="13">
                  <c:v>41518</c:v>
                </c:pt>
                <c:pt idx="14">
                  <c:v>41548</c:v>
                </c:pt>
                <c:pt idx="15">
                  <c:v>41579</c:v>
                </c:pt>
                <c:pt idx="16">
                  <c:v>41609</c:v>
                </c:pt>
                <c:pt idx="17">
                  <c:v>41640</c:v>
                </c:pt>
                <c:pt idx="18">
                  <c:v>41671</c:v>
                </c:pt>
                <c:pt idx="19">
                  <c:v>41699</c:v>
                </c:pt>
                <c:pt idx="20">
                  <c:v>41730</c:v>
                </c:pt>
                <c:pt idx="21">
                  <c:v>41760</c:v>
                </c:pt>
                <c:pt idx="22">
                  <c:v>41791</c:v>
                </c:pt>
                <c:pt idx="23">
                  <c:v>41821</c:v>
                </c:pt>
                <c:pt idx="24">
                  <c:v>41852</c:v>
                </c:pt>
                <c:pt idx="25">
                  <c:v>41883</c:v>
                </c:pt>
                <c:pt idx="26">
                  <c:v>41913</c:v>
                </c:pt>
                <c:pt idx="27">
                  <c:v>41944</c:v>
                </c:pt>
                <c:pt idx="28">
                  <c:v>41974</c:v>
                </c:pt>
                <c:pt idx="29">
                  <c:v>42005</c:v>
                </c:pt>
                <c:pt idx="30">
                  <c:v>42036</c:v>
                </c:pt>
                <c:pt idx="31">
                  <c:v>42064</c:v>
                </c:pt>
                <c:pt idx="32">
                  <c:v>42095</c:v>
                </c:pt>
                <c:pt idx="33">
                  <c:v>42125</c:v>
                </c:pt>
                <c:pt idx="34">
                  <c:v>42156</c:v>
                </c:pt>
                <c:pt idx="35">
                  <c:v>42186</c:v>
                </c:pt>
                <c:pt idx="36">
                  <c:v>42217</c:v>
                </c:pt>
                <c:pt idx="37">
                  <c:v>42248</c:v>
                </c:pt>
                <c:pt idx="38">
                  <c:v>42278</c:v>
                </c:pt>
                <c:pt idx="39">
                  <c:v>42309</c:v>
                </c:pt>
                <c:pt idx="40">
                  <c:v>42339</c:v>
                </c:pt>
                <c:pt idx="41">
                  <c:v>42370</c:v>
                </c:pt>
                <c:pt idx="42">
                  <c:v>42401</c:v>
                </c:pt>
                <c:pt idx="43">
                  <c:v>42430</c:v>
                </c:pt>
                <c:pt idx="44">
                  <c:v>42461</c:v>
                </c:pt>
                <c:pt idx="45">
                  <c:v>42491</c:v>
                </c:pt>
                <c:pt idx="46">
                  <c:v>42522</c:v>
                </c:pt>
                <c:pt idx="47">
                  <c:v>42552</c:v>
                </c:pt>
                <c:pt idx="48">
                  <c:v>42583</c:v>
                </c:pt>
                <c:pt idx="49">
                  <c:v>42614</c:v>
                </c:pt>
                <c:pt idx="50">
                  <c:v>42644</c:v>
                </c:pt>
                <c:pt idx="51">
                  <c:v>42675</c:v>
                </c:pt>
                <c:pt idx="52">
                  <c:v>42705</c:v>
                </c:pt>
                <c:pt idx="53">
                  <c:v>42736</c:v>
                </c:pt>
                <c:pt idx="54">
                  <c:v>42767</c:v>
                </c:pt>
                <c:pt idx="55">
                  <c:v>42795</c:v>
                </c:pt>
                <c:pt idx="56">
                  <c:v>42826</c:v>
                </c:pt>
                <c:pt idx="57">
                  <c:v>42856</c:v>
                </c:pt>
                <c:pt idx="58">
                  <c:v>42887</c:v>
                </c:pt>
                <c:pt idx="59">
                  <c:v>42917</c:v>
                </c:pt>
              </c:numCache>
            </c:numRef>
          </c:cat>
          <c:val>
            <c:numRef>
              <c:f>Sheet1!$C$5:$C$64</c:f>
              <c:numCache>
                <c:formatCode>General</c:formatCode>
                <c:ptCount val="60"/>
                <c:pt idx="0">
                  <c:v>6.9320000000000004</c:v>
                </c:pt>
                <c:pt idx="1">
                  <c:v>6.9349999999999996</c:v>
                </c:pt>
                <c:pt idx="2">
                  <c:v>8.3239999999999998</c:v>
                </c:pt>
                <c:pt idx="3">
                  <c:v>8.3190000000000008</c:v>
                </c:pt>
                <c:pt idx="4">
                  <c:v>8.3190000000000008</c:v>
                </c:pt>
                <c:pt idx="5">
                  <c:v>8.3019999999999996</c:v>
                </c:pt>
                <c:pt idx="6">
                  <c:v>8.3019999999999996</c:v>
                </c:pt>
                <c:pt idx="7">
                  <c:v>8.3019999999999996</c:v>
                </c:pt>
                <c:pt idx="8">
                  <c:v>8.3019999999999996</c:v>
                </c:pt>
                <c:pt idx="9">
                  <c:v>8.3019999999999996</c:v>
                </c:pt>
                <c:pt idx="10">
                  <c:v>5.5110000000000001</c:v>
                </c:pt>
                <c:pt idx="11">
                  <c:v>5.5110000000000001</c:v>
                </c:pt>
                <c:pt idx="12">
                  <c:v>5.5110000000000001</c:v>
                </c:pt>
                <c:pt idx="13">
                  <c:v>5.5439999999999996</c:v>
                </c:pt>
                <c:pt idx="14">
                  <c:v>5.5049999999999999</c:v>
                </c:pt>
                <c:pt idx="15">
                  <c:v>5.5050000000000008</c:v>
                </c:pt>
                <c:pt idx="16">
                  <c:v>5.5050000000000008</c:v>
                </c:pt>
                <c:pt idx="17">
                  <c:v>5.5229999999999997</c:v>
                </c:pt>
                <c:pt idx="18">
                  <c:v>5.5229999999999997</c:v>
                </c:pt>
                <c:pt idx="19">
                  <c:v>5.5229999999999997</c:v>
                </c:pt>
                <c:pt idx="20">
                  <c:v>5.5229999999999997</c:v>
                </c:pt>
                <c:pt idx="21">
                  <c:v>5.5229999999999997</c:v>
                </c:pt>
                <c:pt idx="22">
                  <c:v>7.5960000000000001</c:v>
                </c:pt>
                <c:pt idx="23">
                  <c:v>7.5960000000000001</c:v>
                </c:pt>
                <c:pt idx="24">
                  <c:v>7.5960000000000001</c:v>
                </c:pt>
                <c:pt idx="25">
                  <c:v>7.665</c:v>
                </c:pt>
                <c:pt idx="26">
                  <c:v>7.4870000000000001</c:v>
                </c:pt>
                <c:pt idx="27">
                  <c:v>7.43</c:v>
                </c:pt>
                <c:pt idx="28">
                  <c:v>7.43</c:v>
                </c:pt>
                <c:pt idx="29">
                  <c:v>7.5720000000000001</c:v>
                </c:pt>
                <c:pt idx="30">
                  <c:v>7.5720000000000001</c:v>
                </c:pt>
                <c:pt idx="31">
                  <c:v>7.5720000000000001</c:v>
                </c:pt>
                <c:pt idx="32">
                  <c:v>7.5720000000000001</c:v>
                </c:pt>
                <c:pt idx="33">
                  <c:v>7.5720000000000001</c:v>
                </c:pt>
                <c:pt idx="34">
                  <c:v>7.0330000000000004</c:v>
                </c:pt>
                <c:pt idx="35">
                  <c:v>7.0330000000000004</c:v>
                </c:pt>
                <c:pt idx="36">
                  <c:v>7.0330000000000004</c:v>
                </c:pt>
                <c:pt idx="37">
                  <c:v>6.9770000000000003</c:v>
                </c:pt>
                <c:pt idx="38">
                  <c:v>7.0060000000000002</c:v>
                </c:pt>
                <c:pt idx="39">
                  <c:v>7.0060000000000002</c:v>
                </c:pt>
                <c:pt idx="40">
                  <c:v>7.0060000000000002</c:v>
                </c:pt>
                <c:pt idx="41">
                  <c:v>6.9870000000000001</c:v>
                </c:pt>
                <c:pt idx="42">
                  <c:v>6.9870000000000001</c:v>
                </c:pt>
                <c:pt idx="43">
                  <c:v>6.9870000000000001</c:v>
                </c:pt>
                <c:pt idx="44">
                  <c:v>6.9870000000000001</c:v>
                </c:pt>
                <c:pt idx="45">
                  <c:v>6.9870000000000001</c:v>
                </c:pt>
                <c:pt idx="46">
                  <c:v>6.19</c:v>
                </c:pt>
                <c:pt idx="47">
                  <c:v>6.19</c:v>
                </c:pt>
                <c:pt idx="48">
                  <c:v>6.19</c:v>
                </c:pt>
                <c:pt idx="49">
                  <c:v>6.2</c:v>
                </c:pt>
                <c:pt idx="50">
                  <c:v>6.3879999999999999</c:v>
                </c:pt>
                <c:pt idx="51">
                  <c:v>6.3879999999999999</c:v>
                </c:pt>
                <c:pt idx="52">
                  <c:v>6.3879999999999999</c:v>
                </c:pt>
                <c:pt idx="53">
                  <c:v>6.3179999999999996</c:v>
                </c:pt>
                <c:pt idx="54">
                  <c:v>6.3179999999999996</c:v>
                </c:pt>
                <c:pt idx="55">
                  <c:v>6.3179999999999996</c:v>
                </c:pt>
                <c:pt idx="56">
                  <c:v>6.3179999999999996</c:v>
                </c:pt>
                <c:pt idx="57">
                  <c:v>6.3179999999999996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Sheet1!$D$4</c:f>
              <c:strCache>
                <c:ptCount val="1"/>
                <c:pt idx="0">
                  <c:v>"Bad" Supplier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val>
            <c:numRef>
              <c:f>Sheet1!$D$5:$D$64</c:f>
              <c:numCache>
                <c:formatCode>General</c:formatCode>
                <c:ptCount val="60"/>
                <c:pt idx="32">
                  <c:v>6.6</c:v>
                </c:pt>
                <c:pt idx="33">
                  <c:v>6.6</c:v>
                </c:pt>
                <c:pt idx="34">
                  <c:v>6.6</c:v>
                </c:pt>
                <c:pt idx="35">
                  <c:v>8.5399999999999991</c:v>
                </c:pt>
                <c:pt idx="36">
                  <c:v>11.1</c:v>
                </c:pt>
                <c:pt idx="37">
                  <c:v>14.4</c:v>
                </c:pt>
                <c:pt idx="38">
                  <c:v>14.4</c:v>
                </c:pt>
                <c:pt idx="39">
                  <c:v>14.4</c:v>
                </c:pt>
                <c:pt idx="40">
                  <c:v>14.4</c:v>
                </c:pt>
                <c:pt idx="41">
                  <c:v>14.4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58208"/>
        <c:axId val="102959744"/>
      </c:lineChart>
      <c:dateAx>
        <c:axId val="102958208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nextTo"/>
        <c:crossAx val="102959744"/>
        <c:crosses val="autoZero"/>
        <c:auto val="1"/>
        <c:lblOffset val="100"/>
        <c:baseTimeUnit val="months"/>
      </c:dateAx>
      <c:valAx>
        <c:axId val="102959744"/>
        <c:scaling>
          <c:orientation val="minMax"/>
          <c:max val="16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95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6227593620088366E-2"/>
          <c:y val="0.11654662748696117"/>
          <c:w val="0.37951330437143632"/>
          <c:h val="0.26812915827382044"/>
        </c:manualLayout>
      </c:layout>
      <c:overlay val="1"/>
      <c:spPr>
        <a:solidFill>
          <a:schemeClr val="bg2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Monthly</a:t>
            </a:r>
            <a:r>
              <a:rPr lang="en-US" sz="2400" baseline="0" dirty="0"/>
              <a:t> </a:t>
            </a:r>
            <a:r>
              <a:rPr lang="en-US" sz="2400" baseline="0" dirty="0" smtClean="0"/>
              <a:t>Savings</a:t>
            </a:r>
            <a:endParaRPr lang="en-US" sz="2400" baseline="0" dirty="0"/>
          </a:p>
          <a:p>
            <a:pPr>
              <a:defRPr/>
            </a:pPr>
            <a:r>
              <a:rPr lang="en-US" sz="2000" baseline="0" dirty="0"/>
              <a:t>based on Nieuwsma </a:t>
            </a:r>
            <a:r>
              <a:rPr lang="en-US" sz="2000" baseline="0" dirty="0" smtClean="0"/>
              <a:t>house actual </a:t>
            </a:r>
            <a:r>
              <a:rPr lang="en-US" sz="2000" baseline="0" dirty="0"/>
              <a:t>monthly usage</a:t>
            </a:r>
            <a:endParaRPr lang="en-US" sz="2000" dirty="0"/>
          </a:p>
        </c:rich>
      </c:tx>
      <c:layout>
        <c:manualLayout>
          <c:xMode val="edge"/>
          <c:yMode val="edge"/>
          <c:x val="0.23772862273794723"/>
          <c:y val="4.5891195418754471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Sheet1!$A$5:$A$60</c:f>
              <c:numCache>
                <c:formatCode>[$-409]mmm\-yy;@</c:formatCode>
                <c:ptCount val="56"/>
                <c:pt idx="0">
                  <c:v>41122</c:v>
                </c:pt>
                <c:pt idx="1">
                  <c:v>41153</c:v>
                </c:pt>
                <c:pt idx="2">
                  <c:v>41183</c:v>
                </c:pt>
                <c:pt idx="3">
                  <c:v>41214</c:v>
                </c:pt>
                <c:pt idx="4">
                  <c:v>41244</c:v>
                </c:pt>
                <c:pt idx="5">
                  <c:v>41275</c:v>
                </c:pt>
                <c:pt idx="6">
                  <c:v>41306</c:v>
                </c:pt>
                <c:pt idx="7">
                  <c:v>41334</c:v>
                </c:pt>
                <c:pt idx="8">
                  <c:v>41365</c:v>
                </c:pt>
                <c:pt idx="9">
                  <c:v>41395</c:v>
                </c:pt>
                <c:pt idx="10">
                  <c:v>41426</c:v>
                </c:pt>
                <c:pt idx="11">
                  <c:v>41456</c:v>
                </c:pt>
                <c:pt idx="12">
                  <c:v>41487</c:v>
                </c:pt>
                <c:pt idx="13">
                  <c:v>41518</c:v>
                </c:pt>
                <c:pt idx="14">
                  <c:v>41548</c:v>
                </c:pt>
                <c:pt idx="15">
                  <c:v>41579</c:v>
                </c:pt>
                <c:pt idx="16">
                  <c:v>41609</c:v>
                </c:pt>
                <c:pt idx="17">
                  <c:v>41640</c:v>
                </c:pt>
                <c:pt idx="18">
                  <c:v>41671</c:v>
                </c:pt>
                <c:pt idx="19">
                  <c:v>41699</c:v>
                </c:pt>
                <c:pt idx="20">
                  <c:v>41730</c:v>
                </c:pt>
                <c:pt idx="21">
                  <c:v>41760</c:v>
                </c:pt>
                <c:pt idx="22">
                  <c:v>41791</c:v>
                </c:pt>
                <c:pt idx="23">
                  <c:v>41821</c:v>
                </c:pt>
                <c:pt idx="24">
                  <c:v>41852</c:v>
                </c:pt>
                <c:pt idx="25">
                  <c:v>41883</c:v>
                </c:pt>
                <c:pt idx="26">
                  <c:v>41913</c:v>
                </c:pt>
                <c:pt idx="27">
                  <c:v>41944</c:v>
                </c:pt>
                <c:pt idx="28">
                  <c:v>41974</c:v>
                </c:pt>
                <c:pt idx="29">
                  <c:v>42005</c:v>
                </c:pt>
                <c:pt idx="30">
                  <c:v>42036</c:v>
                </c:pt>
                <c:pt idx="31">
                  <c:v>42064</c:v>
                </c:pt>
                <c:pt idx="32">
                  <c:v>42095</c:v>
                </c:pt>
                <c:pt idx="33">
                  <c:v>42125</c:v>
                </c:pt>
                <c:pt idx="34">
                  <c:v>42156</c:v>
                </c:pt>
                <c:pt idx="35">
                  <c:v>42186</c:v>
                </c:pt>
                <c:pt idx="36">
                  <c:v>42217</c:v>
                </c:pt>
                <c:pt idx="37">
                  <c:v>42248</c:v>
                </c:pt>
                <c:pt idx="38">
                  <c:v>42278</c:v>
                </c:pt>
                <c:pt idx="39">
                  <c:v>42309</c:v>
                </c:pt>
                <c:pt idx="40">
                  <c:v>42339</c:v>
                </c:pt>
                <c:pt idx="41">
                  <c:v>42370</c:v>
                </c:pt>
                <c:pt idx="42">
                  <c:v>42401</c:v>
                </c:pt>
                <c:pt idx="43">
                  <c:v>42430</c:v>
                </c:pt>
                <c:pt idx="44">
                  <c:v>42461</c:v>
                </c:pt>
                <c:pt idx="45">
                  <c:v>42491</c:v>
                </c:pt>
                <c:pt idx="46">
                  <c:v>42522</c:v>
                </c:pt>
                <c:pt idx="47">
                  <c:v>42552</c:v>
                </c:pt>
                <c:pt idx="48">
                  <c:v>42583</c:v>
                </c:pt>
                <c:pt idx="49">
                  <c:v>42614</c:v>
                </c:pt>
                <c:pt idx="50">
                  <c:v>42644</c:v>
                </c:pt>
                <c:pt idx="51">
                  <c:v>42675</c:v>
                </c:pt>
                <c:pt idx="52">
                  <c:v>42705</c:v>
                </c:pt>
                <c:pt idx="53">
                  <c:v>42736</c:v>
                </c:pt>
                <c:pt idx="54">
                  <c:v>42767</c:v>
                </c:pt>
                <c:pt idx="55">
                  <c:v>42795</c:v>
                </c:pt>
              </c:numCache>
            </c:numRef>
          </c:cat>
          <c:val>
            <c:numRef>
              <c:f>Sheet1!$L$5:$L$60</c:f>
              <c:numCache>
                <c:formatCode>"$"#,##0.00</c:formatCode>
                <c:ptCount val="56"/>
                <c:pt idx="0">
                  <c:v>24.168200000000006</c:v>
                </c:pt>
                <c:pt idx="1">
                  <c:v>14.174940000000007</c:v>
                </c:pt>
                <c:pt idx="2">
                  <c:v>16.153659999999999</c:v>
                </c:pt>
                <c:pt idx="3">
                  <c:v>12.820080000000004</c:v>
                </c:pt>
                <c:pt idx="4">
                  <c:v>17.680440000000008</c:v>
                </c:pt>
                <c:pt idx="5">
                  <c:v>17.630149999999997</c:v>
                </c:pt>
                <c:pt idx="6">
                  <c:v>21.170199999999998</c:v>
                </c:pt>
                <c:pt idx="7">
                  <c:v>18.296100000000006</c:v>
                </c:pt>
                <c:pt idx="8">
                  <c:v>18.085799999999995</c:v>
                </c:pt>
                <c:pt idx="9">
                  <c:v>12.37265</c:v>
                </c:pt>
                <c:pt idx="10">
                  <c:v>2.7274800000000035</c:v>
                </c:pt>
                <c:pt idx="11">
                  <c:v>3.0701999999999998</c:v>
                </c:pt>
                <c:pt idx="12">
                  <c:v>2.5041499999999957</c:v>
                </c:pt>
                <c:pt idx="13">
                  <c:v>2.0063999999999993</c:v>
                </c:pt>
                <c:pt idx="14">
                  <c:v>1.1737500000000018</c:v>
                </c:pt>
                <c:pt idx="15">
                  <c:v>1.6213400000000036</c:v>
                </c:pt>
                <c:pt idx="16">
                  <c:v>1.9562500000000043</c:v>
                </c:pt>
                <c:pt idx="17">
                  <c:v>2.5255299999999963</c:v>
                </c:pt>
                <c:pt idx="18">
                  <c:v>4.0613699999999966</c:v>
                </c:pt>
                <c:pt idx="19">
                  <c:v>2.8101900000000057</c:v>
                </c:pt>
                <c:pt idx="20">
                  <c:v>2.4460899999999981</c:v>
                </c:pt>
                <c:pt idx="21">
                  <c:v>1.6847899999999996</c:v>
                </c:pt>
                <c:pt idx="22">
                  <c:v>14.423999999999999</c:v>
                </c:pt>
                <c:pt idx="23">
                  <c:v>13.750879999999999</c:v>
                </c:pt>
                <c:pt idx="24">
                  <c:v>-0.32064000000000448</c:v>
                </c:pt>
                <c:pt idx="25">
                  <c:v>5.8379999999996102E-2</c:v>
                </c:pt>
                <c:pt idx="26">
                  <c:v>-0.74103999999999814</c:v>
                </c:pt>
                <c:pt idx="27">
                  <c:v>-0.96728000000000236</c:v>
                </c:pt>
                <c:pt idx="28">
                  <c:v>-1.0849800000000016</c:v>
                </c:pt>
                <c:pt idx="29">
                  <c:v>-0.34488000000000341</c:v>
                </c:pt>
                <c:pt idx="30">
                  <c:v>-0.41400000000000858</c:v>
                </c:pt>
                <c:pt idx="31">
                  <c:v>-0.38016000000000361</c:v>
                </c:pt>
                <c:pt idx="32">
                  <c:v>-0.23400000000000176</c:v>
                </c:pt>
                <c:pt idx="33">
                  <c:v>-0.22175999999999974</c:v>
                </c:pt>
                <c:pt idx="34">
                  <c:v>-2.162939999999999</c:v>
                </c:pt>
                <c:pt idx="35">
                  <c:v>-3.1222100000000026</c:v>
                </c:pt>
                <c:pt idx="36">
                  <c:v>-5.1079599999999985</c:v>
                </c:pt>
                <c:pt idx="37">
                  <c:v>-4.3221599999999896</c:v>
                </c:pt>
                <c:pt idx="38">
                  <c:v>-3.1070600000000042</c:v>
                </c:pt>
                <c:pt idx="39">
                  <c:v>-2.4499200000000023</c:v>
                </c:pt>
                <c:pt idx="40">
                  <c:v>-2.5583800000000032</c:v>
                </c:pt>
                <c:pt idx="41">
                  <c:v>-3.0024899999999946</c:v>
                </c:pt>
                <c:pt idx="42">
                  <c:v>-3.0287700000000015</c:v>
                </c:pt>
                <c:pt idx="43">
                  <c:v>-3.0222000000000051</c:v>
                </c:pt>
                <c:pt idx="44">
                  <c:v>-2.3914800000000014</c:v>
                </c:pt>
                <c:pt idx="45">
                  <c:v>-2.5820100000000004</c:v>
                </c:pt>
                <c:pt idx="46">
                  <c:v>-4.405619999999999</c:v>
                </c:pt>
                <c:pt idx="47">
                  <c:v>-6.5430000000000028</c:v>
                </c:pt>
                <c:pt idx="48">
                  <c:v>-5.116340000000001</c:v>
                </c:pt>
                <c:pt idx="49">
                  <c:v>-5.5454099999999968</c:v>
                </c:pt>
                <c:pt idx="50">
                  <c:v>-2.3700500000000027</c:v>
                </c:pt>
                <c:pt idx="51">
                  <c:v>-1.5729000000000006</c:v>
                </c:pt>
                <c:pt idx="52">
                  <c:v>-1.8992500000000021</c:v>
                </c:pt>
                <c:pt idx="53">
                  <c:v>-2.9342500000000058</c:v>
                </c:pt>
                <c:pt idx="54">
                  <c:v>-2.6559500000000007</c:v>
                </c:pt>
                <c:pt idx="55">
                  <c:v>-2.2687500000000007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012992"/>
        <c:axId val="103014784"/>
      </c:barChart>
      <c:dateAx>
        <c:axId val="103012992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03014784"/>
        <c:crosses val="autoZero"/>
        <c:auto val="1"/>
        <c:lblOffset val="100"/>
        <c:baseTimeUnit val="months"/>
      </c:dateAx>
      <c:valAx>
        <c:axId val="10301478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30129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Cumulative </a:t>
            </a:r>
            <a:r>
              <a:rPr lang="en-US" sz="2400" baseline="0" dirty="0" smtClean="0"/>
              <a:t>Savings</a:t>
            </a:r>
          </a:p>
          <a:p>
            <a:pPr>
              <a:defRPr/>
            </a:pPr>
            <a:r>
              <a:rPr lang="en-US" sz="2000" baseline="0" dirty="0" smtClean="0"/>
              <a:t>Nieuwsma House</a:t>
            </a:r>
            <a:endParaRPr lang="en-US" sz="2000" dirty="0"/>
          </a:p>
        </c:rich>
      </c:tx>
      <c:layout>
        <c:manualLayout>
          <c:xMode val="edge"/>
          <c:yMode val="edge"/>
          <c:x val="0.10733990662671593"/>
          <c:y val="4.1023437211193677E-2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Sheet1!$A$5:$A$60</c:f>
              <c:numCache>
                <c:formatCode>[$-409]mmm\-yy;@</c:formatCode>
                <c:ptCount val="56"/>
                <c:pt idx="0">
                  <c:v>41122</c:v>
                </c:pt>
                <c:pt idx="1">
                  <c:v>41153</c:v>
                </c:pt>
                <c:pt idx="2">
                  <c:v>41183</c:v>
                </c:pt>
                <c:pt idx="3">
                  <c:v>41214</c:v>
                </c:pt>
                <c:pt idx="4">
                  <c:v>41244</c:v>
                </c:pt>
                <c:pt idx="5">
                  <c:v>41275</c:v>
                </c:pt>
                <c:pt idx="6">
                  <c:v>41306</c:v>
                </c:pt>
                <c:pt idx="7">
                  <c:v>41334</c:v>
                </c:pt>
                <c:pt idx="8">
                  <c:v>41365</c:v>
                </c:pt>
                <c:pt idx="9">
                  <c:v>41395</c:v>
                </c:pt>
                <c:pt idx="10">
                  <c:v>41426</c:v>
                </c:pt>
                <c:pt idx="11">
                  <c:v>41456</c:v>
                </c:pt>
                <c:pt idx="12">
                  <c:v>41487</c:v>
                </c:pt>
                <c:pt idx="13">
                  <c:v>41518</c:v>
                </c:pt>
                <c:pt idx="14">
                  <c:v>41548</c:v>
                </c:pt>
                <c:pt idx="15">
                  <c:v>41579</c:v>
                </c:pt>
                <c:pt idx="16">
                  <c:v>41609</c:v>
                </c:pt>
                <c:pt idx="17">
                  <c:v>41640</c:v>
                </c:pt>
                <c:pt idx="18">
                  <c:v>41671</c:v>
                </c:pt>
                <c:pt idx="19">
                  <c:v>41699</c:v>
                </c:pt>
                <c:pt idx="20">
                  <c:v>41730</c:v>
                </c:pt>
                <c:pt idx="21">
                  <c:v>41760</c:v>
                </c:pt>
                <c:pt idx="22">
                  <c:v>41791</c:v>
                </c:pt>
                <c:pt idx="23">
                  <c:v>41821</c:v>
                </c:pt>
                <c:pt idx="24">
                  <c:v>41852</c:v>
                </c:pt>
                <c:pt idx="25">
                  <c:v>41883</c:v>
                </c:pt>
                <c:pt idx="26">
                  <c:v>41913</c:v>
                </c:pt>
                <c:pt idx="27">
                  <c:v>41944</c:v>
                </c:pt>
                <c:pt idx="28">
                  <c:v>41974</c:v>
                </c:pt>
                <c:pt idx="29">
                  <c:v>42005</c:v>
                </c:pt>
                <c:pt idx="30">
                  <c:v>42036</c:v>
                </c:pt>
                <c:pt idx="31">
                  <c:v>42064</c:v>
                </c:pt>
                <c:pt idx="32">
                  <c:v>42095</c:v>
                </c:pt>
                <c:pt idx="33">
                  <c:v>42125</c:v>
                </c:pt>
                <c:pt idx="34">
                  <c:v>42156</c:v>
                </c:pt>
                <c:pt idx="35">
                  <c:v>42186</c:v>
                </c:pt>
                <c:pt idx="36">
                  <c:v>42217</c:v>
                </c:pt>
                <c:pt idx="37">
                  <c:v>42248</c:v>
                </c:pt>
                <c:pt idx="38">
                  <c:v>42278</c:v>
                </c:pt>
                <c:pt idx="39">
                  <c:v>42309</c:v>
                </c:pt>
                <c:pt idx="40">
                  <c:v>42339</c:v>
                </c:pt>
                <c:pt idx="41">
                  <c:v>42370</c:v>
                </c:pt>
                <c:pt idx="42">
                  <c:v>42401</c:v>
                </c:pt>
                <c:pt idx="43">
                  <c:v>42430</c:v>
                </c:pt>
                <c:pt idx="44">
                  <c:v>42461</c:v>
                </c:pt>
                <c:pt idx="45">
                  <c:v>42491</c:v>
                </c:pt>
                <c:pt idx="46">
                  <c:v>42522</c:v>
                </c:pt>
                <c:pt idx="47">
                  <c:v>42552</c:v>
                </c:pt>
                <c:pt idx="48">
                  <c:v>42583</c:v>
                </c:pt>
                <c:pt idx="49">
                  <c:v>42614</c:v>
                </c:pt>
                <c:pt idx="50">
                  <c:v>42644</c:v>
                </c:pt>
                <c:pt idx="51">
                  <c:v>42675</c:v>
                </c:pt>
                <c:pt idx="52">
                  <c:v>42705</c:v>
                </c:pt>
                <c:pt idx="53">
                  <c:v>42736</c:v>
                </c:pt>
                <c:pt idx="54">
                  <c:v>42767</c:v>
                </c:pt>
                <c:pt idx="55">
                  <c:v>42795</c:v>
                </c:pt>
              </c:numCache>
            </c:numRef>
          </c:cat>
          <c:val>
            <c:numRef>
              <c:f>Sheet1!$M$5:$M$60</c:f>
              <c:numCache>
                <c:formatCode>"$"#,##0.00</c:formatCode>
                <c:ptCount val="56"/>
                <c:pt idx="0">
                  <c:v>24.168200000000006</c:v>
                </c:pt>
                <c:pt idx="1">
                  <c:v>38.343140000000012</c:v>
                </c:pt>
                <c:pt idx="2">
                  <c:v>54.496800000000007</c:v>
                </c:pt>
                <c:pt idx="3">
                  <c:v>67.316880000000012</c:v>
                </c:pt>
                <c:pt idx="4">
                  <c:v>84.997320000000016</c:v>
                </c:pt>
                <c:pt idx="5">
                  <c:v>102.62747000000002</c:v>
                </c:pt>
                <c:pt idx="6">
                  <c:v>123.79767000000001</c:v>
                </c:pt>
                <c:pt idx="7">
                  <c:v>142.09377000000001</c:v>
                </c:pt>
                <c:pt idx="8">
                  <c:v>160.17957000000001</c:v>
                </c:pt>
                <c:pt idx="9">
                  <c:v>172.55222000000001</c:v>
                </c:pt>
                <c:pt idx="10">
                  <c:v>175.27970000000002</c:v>
                </c:pt>
                <c:pt idx="11">
                  <c:v>178.34990000000002</c:v>
                </c:pt>
                <c:pt idx="12">
                  <c:v>180.85405000000003</c:v>
                </c:pt>
                <c:pt idx="13">
                  <c:v>182.86045000000001</c:v>
                </c:pt>
                <c:pt idx="14">
                  <c:v>184.03420000000003</c:v>
                </c:pt>
                <c:pt idx="15">
                  <c:v>185.65554000000003</c:v>
                </c:pt>
                <c:pt idx="16">
                  <c:v>187.61179000000004</c:v>
                </c:pt>
                <c:pt idx="17">
                  <c:v>190.13732000000005</c:v>
                </c:pt>
                <c:pt idx="18">
                  <c:v>194.19869000000006</c:v>
                </c:pt>
                <c:pt idx="19">
                  <c:v>197.00888000000006</c:v>
                </c:pt>
                <c:pt idx="20">
                  <c:v>199.45497000000006</c:v>
                </c:pt>
                <c:pt idx="21">
                  <c:v>201.13976000000005</c:v>
                </c:pt>
                <c:pt idx="22">
                  <c:v>215.56376000000006</c:v>
                </c:pt>
                <c:pt idx="23">
                  <c:v>229.31464000000005</c:v>
                </c:pt>
                <c:pt idx="24">
                  <c:v>228.99400000000006</c:v>
                </c:pt>
                <c:pt idx="25">
                  <c:v>229.05238000000006</c:v>
                </c:pt>
                <c:pt idx="26">
                  <c:v>228.31134000000006</c:v>
                </c:pt>
                <c:pt idx="27">
                  <c:v>227.34406000000007</c:v>
                </c:pt>
                <c:pt idx="28">
                  <c:v>226.25908000000007</c:v>
                </c:pt>
                <c:pt idx="29">
                  <c:v>225.91420000000005</c:v>
                </c:pt>
                <c:pt idx="30">
                  <c:v>225.50020000000004</c:v>
                </c:pt>
                <c:pt idx="31">
                  <c:v>225.12004000000002</c:v>
                </c:pt>
                <c:pt idx="32">
                  <c:v>224.88604000000001</c:v>
                </c:pt>
                <c:pt idx="33">
                  <c:v>224.66428000000002</c:v>
                </c:pt>
                <c:pt idx="34">
                  <c:v>222.50134000000003</c:v>
                </c:pt>
                <c:pt idx="35">
                  <c:v>219.37913000000003</c:v>
                </c:pt>
                <c:pt idx="36">
                  <c:v>214.27117000000004</c:v>
                </c:pt>
                <c:pt idx="37">
                  <c:v>209.94901000000004</c:v>
                </c:pt>
                <c:pt idx="38">
                  <c:v>206.84195000000005</c:v>
                </c:pt>
                <c:pt idx="39">
                  <c:v>204.39203000000006</c:v>
                </c:pt>
                <c:pt idx="40">
                  <c:v>201.83365000000006</c:v>
                </c:pt>
                <c:pt idx="41">
                  <c:v>198.83116000000007</c:v>
                </c:pt>
                <c:pt idx="42">
                  <c:v>195.80239000000006</c:v>
                </c:pt>
                <c:pt idx="43">
                  <c:v>192.78019000000006</c:v>
                </c:pt>
                <c:pt idx="44">
                  <c:v>190.38871000000006</c:v>
                </c:pt>
                <c:pt idx="45">
                  <c:v>187.80670000000006</c:v>
                </c:pt>
                <c:pt idx="46">
                  <c:v>183.40108000000006</c:v>
                </c:pt>
                <c:pt idx="47">
                  <c:v>176.85808000000006</c:v>
                </c:pt>
                <c:pt idx="48">
                  <c:v>171.74174000000005</c:v>
                </c:pt>
                <c:pt idx="49">
                  <c:v>166.19633000000005</c:v>
                </c:pt>
                <c:pt idx="50">
                  <c:v>163.82628000000005</c:v>
                </c:pt>
                <c:pt idx="51">
                  <c:v>162.25338000000005</c:v>
                </c:pt>
                <c:pt idx="52">
                  <c:v>160.35413000000005</c:v>
                </c:pt>
                <c:pt idx="53">
                  <c:v>157.41988000000003</c:v>
                </c:pt>
                <c:pt idx="54">
                  <c:v>154.76393000000004</c:v>
                </c:pt>
                <c:pt idx="55">
                  <c:v>152.49518000000003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848896"/>
        <c:axId val="114850432"/>
      </c:lineChart>
      <c:dateAx>
        <c:axId val="114848896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114850432"/>
        <c:crosses val="autoZero"/>
        <c:auto val="1"/>
        <c:lblOffset val="100"/>
        <c:baseTimeUnit val="months"/>
      </c:dateAx>
      <c:valAx>
        <c:axId val="11485043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48488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[Aggregation Status in Illinois--March 2017.xlsx]Sheet2!PivotTable2</c:name>
    <c:fmtId val="4"/>
  </c:pivotSource>
  <c:chart>
    <c:title>
      <c:tx>
        <c:rich>
          <a:bodyPr/>
          <a:lstStyle/>
          <a:p>
            <a:pPr>
              <a:defRPr sz="1600"/>
            </a:pPr>
            <a:r>
              <a:rPr lang="en-US" sz="2000"/>
              <a:t>Aggregation Rate Distribution</a:t>
            </a:r>
          </a:p>
          <a:p>
            <a:pPr>
              <a:defRPr sz="1600"/>
            </a:pPr>
            <a:r>
              <a:rPr lang="en-US" sz="1600"/>
              <a:t>Communities in ComEd Currently Aggregating</a:t>
            </a: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Sheet2!$D$4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Sheet2!$C$5:$C$27</c:f>
              <c:strCache>
                <c:ptCount val="22"/>
                <c:pt idx="0">
                  <c:v>5.7-5.8</c:v>
                </c:pt>
                <c:pt idx="1">
                  <c:v>5.8-5.9</c:v>
                </c:pt>
                <c:pt idx="2">
                  <c:v>5.9-6</c:v>
                </c:pt>
                <c:pt idx="3">
                  <c:v>6-6.1</c:v>
                </c:pt>
                <c:pt idx="4">
                  <c:v>6.1-6.2</c:v>
                </c:pt>
                <c:pt idx="5">
                  <c:v>6.2-6.3</c:v>
                </c:pt>
                <c:pt idx="6">
                  <c:v>6.3-6.4</c:v>
                </c:pt>
                <c:pt idx="7">
                  <c:v>6.4-6.5</c:v>
                </c:pt>
                <c:pt idx="8">
                  <c:v>6.5-6.6</c:v>
                </c:pt>
                <c:pt idx="9">
                  <c:v>6.6-6.7</c:v>
                </c:pt>
                <c:pt idx="10">
                  <c:v>6.7-6.8</c:v>
                </c:pt>
                <c:pt idx="11">
                  <c:v>6.8-6.9</c:v>
                </c:pt>
                <c:pt idx="12">
                  <c:v>6.9-7</c:v>
                </c:pt>
                <c:pt idx="13">
                  <c:v>7-7.1</c:v>
                </c:pt>
                <c:pt idx="14">
                  <c:v>7.1-7.2</c:v>
                </c:pt>
                <c:pt idx="15">
                  <c:v>7.2-7.3</c:v>
                </c:pt>
                <c:pt idx="16">
                  <c:v>7.3-7.4</c:v>
                </c:pt>
                <c:pt idx="17">
                  <c:v>7.4-7.5</c:v>
                </c:pt>
                <c:pt idx="18">
                  <c:v>7.5-7.6</c:v>
                </c:pt>
                <c:pt idx="19">
                  <c:v>7.6-7.7</c:v>
                </c:pt>
                <c:pt idx="20">
                  <c:v>7.7-7.8</c:v>
                </c:pt>
                <c:pt idx="21">
                  <c:v>7.8-7.9</c:v>
                </c:pt>
              </c:strCache>
            </c:strRef>
          </c:cat>
          <c:val>
            <c:numRef>
              <c:f>Sheet2!$D$5:$D$27</c:f>
              <c:numCache>
                <c:formatCode>General</c:formatCode>
                <c:ptCount val="2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16</c:v>
                </c:pt>
                <c:pt idx="5">
                  <c:v>23</c:v>
                </c:pt>
                <c:pt idx="6">
                  <c:v>23</c:v>
                </c:pt>
                <c:pt idx="7">
                  <c:v>12</c:v>
                </c:pt>
                <c:pt idx="8">
                  <c:v>21</c:v>
                </c:pt>
                <c:pt idx="9">
                  <c:v>17</c:v>
                </c:pt>
                <c:pt idx="10">
                  <c:v>26</c:v>
                </c:pt>
                <c:pt idx="11">
                  <c:v>42</c:v>
                </c:pt>
                <c:pt idx="12">
                  <c:v>11</c:v>
                </c:pt>
                <c:pt idx="13">
                  <c:v>7</c:v>
                </c:pt>
                <c:pt idx="14">
                  <c:v>9</c:v>
                </c:pt>
                <c:pt idx="15">
                  <c:v>14</c:v>
                </c:pt>
                <c:pt idx="16">
                  <c:v>4</c:v>
                </c:pt>
                <c:pt idx="17">
                  <c:v>8</c:v>
                </c:pt>
                <c:pt idx="18">
                  <c:v>6</c:v>
                </c:pt>
                <c:pt idx="19">
                  <c:v>4</c:v>
                </c:pt>
                <c:pt idx="20">
                  <c:v>2</c:v>
                </c:pt>
                <c:pt idx="2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083520"/>
        <c:axId val="47085056"/>
      </c:barChart>
      <c:catAx>
        <c:axId val="47083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085056"/>
        <c:crosses val="autoZero"/>
        <c:auto val="1"/>
        <c:lblAlgn val="ctr"/>
        <c:lblOffset val="100"/>
        <c:noMultiLvlLbl val="0"/>
      </c:catAx>
      <c:valAx>
        <c:axId val="4708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7083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B0F5EE-E061-4DC0-9D45-4A9649EF5F3E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8EC074-DDB6-4D0D-B9CC-74AC6B26EF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83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6340B6-B1F8-4819-B22C-290301AAD2CD}" type="datetimeFigureOut">
              <a:rPr lang="en-US" smtClean="0"/>
              <a:t>5/11/2017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3D063B1-0F68-46C7-B3F0-FCC806AA86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2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063B1-0F68-46C7-B3F0-FCC806AA86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2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03A1-D919-4C78-A0FB-AE0A7E5BF627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8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E395-5A0E-4045-92A9-63208674A4A5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6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8F98B-E437-4BC9-ABC1-6405FA5501B5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6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7775-7A21-46E4-BBCA-A11F3C1C4B78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55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3DD1-9123-4E28-801B-0F5C837BA814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89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3759-1DC1-4B79-9484-A84E9EE78B8F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1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64887-453B-4845-BED0-136F50D1EB00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5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A051-CC59-4041-A992-AD5C1B367F5B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7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200C8-5A6B-4700-A1D6-E526CC93B90F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2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3D7DA-95C8-4C10-817A-757311D83932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1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6C24A-346F-4F4F-8610-B40506D3A5B3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7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51003-08AB-4FDA-A8BE-F2C5ADCCD094}" type="datetime1">
              <a:rPr lang="en-US" smtClean="0"/>
              <a:t>5/11/2017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B07A-5D1F-4DB9-939D-2D2D4AA92B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7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greenerevanston.org" TargetMode="External"/><Relationship Id="rId2" Type="http://schemas.openxmlformats.org/officeDocument/2006/relationships/hyperlink" Target="http://greenerevanston.org/events/evanston-friends-electricity-aggregat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pluginillinois.org/MunicipalAggregation.aspx" TargetMode="External"/><Relationship Id="rId4" Type="http://schemas.openxmlformats.org/officeDocument/2006/relationships/hyperlink" Target="https://www.cityofevanston.org/about-evanston/sustainability/community-choice-electricity-aggregation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greenerevanston.org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://greenerevanston.org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greenerevanston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dRNm7vvIFc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dRNm7vvIFc?ecver=2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57"/>
            <a:ext cx="9143999" cy="513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371599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Climate Action Plan and Electricity Aggregation Update</a:t>
            </a:r>
          </a:p>
          <a:p>
            <a:pPr marL="0" indent="0" algn="ctr">
              <a:buNone/>
            </a:pPr>
            <a:r>
              <a:rPr lang="en-US" dirty="0" smtClean="0"/>
              <a:t>Spring </a:t>
            </a:r>
            <a:r>
              <a:rPr lang="en-US" dirty="0" smtClean="0"/>
              <a:t>2017</a:t>
            </a:r>
          </a:p>
          <a:p>
            <a:pPr marL="0" indent="0" algn="ctr">
              <a:buNone/>
            </a:pPr>
            <a:r>
              <a:rPr lang="en-US" sz="1900" dirty="0" smtClean="0"/>
              <a:t>v2.0</a:t>
            </a: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 descr="CGE_Logo_lock_Hor-long-w-ribbon_T02[1]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4349" r="1882" b="33098"/>
          <a:stretch/>
        </p:blipFill>
        <p:spPr>
          <a:xfrm>
            <a:off x="228600" y="5564055"/>
            <a:ext cx="7646460" cy="12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418" y="703050"/>
            <a:ext cx="3727794" cy="49249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6012" y="735454"/>
            <a:ext cx="3581400" cy="47986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2102666" y="320675"/>
            <a:ext cx="945333" cy="4839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3975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1pPr>
            <a:lvl2pPr marL="742950" indent="-28575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2pPr>
            <a:lvl3pPr marL="11430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3pPr>
            <a:lvl4pPr marL="16002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4pPr>
            <a:lvl5pPr marL="20574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2400" b="1" dirty="0">
                <a:latin typeface="Helvetica Neue Medium"/>
                <a:sym typeface="Helvetica Neue Medium"/>
              </a:rPr>
              <a:t>2008</a:t>
            </a:r>
            <a:endParaRPr lang="en-US" altLang="en-US" sz="2400" b="1" dirty="0">
              <a:latin typeface="Helvetica Neue"/>
              <a:sym typeface="Helvetica Neue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6248400" y="320675"/>
            <a:ext cx="752752" cy="4839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3975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1pPr>
            <a:lvl2pPr marL="742950" indent="-28575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2pPr>
            <a:lvl3pPr marL="11430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3pPr>
            <a:lvl4pPr marL="16002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4pPr>
            <a:lvl5pPr marL="20574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2400" b="1" dirty="0">
                <a:latin typeface="Helvetica Neue Medium"/>
                <a:sym typeface="Helvetica Neue Medium"/>
              </a:rPr>
              <a:t>2014</a:t>
            </a:r>
            <a:endParaRPr lang="en-US" altLang="en-US" sz="2400" b="1" dirty="0">
              <a:latin typeface="Helvetica Neue"/>
              <a:sym typeface="Helvetica Neue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10</a:t>
            </a:fld>
            <a:endParaRPr lang="en-US" dirty="0"/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533400" y="5757584"/>
            <a:ext cx="3873188" cy="4839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3975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1pPr>
            <a:lvl2pPr marL="742950" indent="-28575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2pPr>
            <a:lvl3pPr marL="11430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3pPr>
            <a:lvl4pPr marL="16002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4pPr>
            <a:lvl5pPr marL="20574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1800" b="1" dirty="0">
                <a:latin typeface="Helvetica Neue Medium"/>
                <a:sym typeface="Helvetica Neue Medium"/>
              </a:rPr>
              <a:t>Goal: 13% CO</a:t>
            </a:r>
            <a:r>
              <a:rPr lang="en-US" altLang="en-US" sz="1800" b="1" baseline="-25000" dirty="0">
                <a:latin typeface="Helvetica Neue Medium"/>
                <a:sym typeface="Helvetica Neue Medium"/>
              </a:rPr>
              <a:t>2</a:t>
            </a:r>
            <a:r>
              <a:rPr lang="en-US" altLang="en-US" sz="1800" b="1" dirty="0">
                <a:latin typeface="Helvetica Neue Medium"/>
                <a:sym typeface="Helvetica Neue Medium"/>
              </a:rPr>
              <a:t> reduction by </a:t>
            </a:r>
            <a:r>
              <a:rPr lang="en-US" altLang="en-US" sz="1800" b="1" dirty="0" smtClean="0">
                <a:latin typeface="Helvetica Neue Medium"/>
                <a:sym typeface="Helvetica Neue Medium"/>
              </a:rPr>
              <a:t>2012</a:t>
            </a:r>
          </a:p>
          <a:p>
            <a:pPr algn="ctr"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Medium"/>
                <a:sym typeface="Helvetica Neue Medium"/>
              </a:rPr>
              <a:t>PASSED UNANIMOUSLY</a:t>
            </a:r>
          </a:p>
          <a:p>
            <a:pPr algn="ctr"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Helvetica Neue Medium"/>
                <a:sym typeface="Helvetica Neue Medium"/>
              </a:rPr>
              <a:t>ACHIEVED!</a:t>
            </a:r>
          </a:p>
          <a:p>
            <a:pPr algn="ctr"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endParaRPr lang="en-US" altLang="en-US" sz="1800" b="1" dirty="0">
              <a:solidFill>
                <a:schemeClr val="tx2">
                  <a:lumMod val="60000"/>
                  <a:lumOff val="40000"/>
                </a:schemeClr>
              </a:solidFill>
              <a:latin typeface="Helvetica Neue"/>
              <a:sym typeface="Helvetica Neue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4953000" y="5730875"/>
            <a:ext cx="3720788" cy="4839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3975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1pPr>
            <a:lvl2pPr marL="742950" indent="-28575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2pPr>
            <a:lvl3pPr marL="11430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3pPr>
            <a:lvl4pPr marL="16002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4pPr>
            <a:lvl5pPr marL="20574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1800" b="1" dirty="0">
                <a:latin typeface="Helvetica Neue Medium"/>
                <a:sym typeface="Helvetica Neue Medium"/>
              </a:rPr>
              <a:t>Goal: 20% CO</a:t>
            </a:r>
            <a:r>
              <a:rPr lang="en-US" altLang="en-US" sz="1800" b="1" baseline="-25000" dirty="0">
                <a:latin typeface="Helvetica Neue Medium"/>
                <a:sym typeface="Helvetica Neue Medium"/>
              </a:rPr>
              <a:t>2</a:t>
            </a:r>
            <a:r>
              <a:rPr lang="en-US" altLang="en-US" sz="1800" b="1" dirty="0">
                <a:latin typeface="Helvetica Neue Medium"/>
                <a:sym typeface="Helvetica Neue Medium"/>
              </a:rPr>
              <a:t> reduction by </a:t>
            </a:r>
            <a:r>
              <a:rPr lang="en-US" altLang="en-US" sz="1800" b="1" dirty="0" smtClean="0">
                <a:latin typeface="Helvetica Neue Medium"/>
                <a:sym typeface="Helvetica Neue Medium"/>
              </a:rPr>
              <a:t>2016</a:t>
            </a:r>
          </a:p>
          <a:p>
            <a:pPr algn="ctr"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Medium"/>
                <a:sym typeface="Helvetica Neue Medium"/>
              </a:rPr>
              <a:t>PASSED UNANIMOUSLY</a:t>
            </a:r>
          </a:p>
          <a:p>
            <a:pPr algn="ctr"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Helvetica Neue Medium"/>
                <a:sym typeface="Helvetica Neue Medium"/>
              </a:rPr>
              <a:t>ACHIEVED?</a:t>
            </a:r>
            <a:endParaRPr lang="en-US" altLang="en-US" sz="1800" b="1" dirty="0">
              <a:solidFill>
                <a:srgbClr val="FF0000"/>
              </a:solidFill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450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532349"/>
              </p:ext>
            </p:extLst>
          </p:nvPr>
        </p:nvGraphicFramePr>
        <p:xfrm>
          <a:off x="152400" y="1143673"/>
          <a:ext cx="8610604" cy="4799619"/>
        </p:xfrm>
        <a:graphic>
          <a:graphicData uri="http://schemas.openxmlformats.org/drawingml/2006/table">
            <a:tbl>
              <a:tblPr/>
              <a:tblGrid>
                <a:gridCol w="1374642"/>
                <a:gridCol w="1832855"/>
                <a:gridCol w="916428"/>
                <a:gridCol w="794237"/>
                <a:gridCol w="794237"/>
                <a:gridCol w="675866"/>
                <a:gridCol w="813330"/>
                <a:gridCol w="733143"/>
                <a:gridCol w="675866"/>
              </a:tblGrid>
              <a:tr h="22671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(baseline)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93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Emissions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Emissions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from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Emissions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Change from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238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MTC02E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MTCO2E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MTC02E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City of Evanston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17,588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9,805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-7,783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- 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-17,588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Gas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3,975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3,063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2,995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Gasoline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1,321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1,239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1,086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Diesel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1,398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338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-1,060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603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Biodiesel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278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1,325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946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24,560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15,770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-8,790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5,630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-18,930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Community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Electricity-Residential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154,524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49,547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-104,977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45,832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-108,692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Electricity-Commercial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366,025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306,947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-59,078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258,764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-107,261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Electricity-Rail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18,785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22,085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13,396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-5,389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Gas-Residential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114,674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122,458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118,433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Natural Gas-Commercial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224,266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221,533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-2,733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217,779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-6,487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Gasoline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99,664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113,014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141,773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Diesel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25,869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28,253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35,443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9,574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COMMUNITY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1,003,807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863,837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-139,970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831,420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-172,387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05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3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COMBINED 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1,028,367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879,607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-148,760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-14.5%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837,050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-191,317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-18.6%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AutoShape 5"/>
          <p:cNvSpPr>
            <a:spLocks/>
          </p:cNvSpPr>
          <p:nvPr/>
        </p:nvSpPr>
        <p:spPr bwMode="auto">
          <a:xfrm>
            <a:off x="304800" y="6297891"/>
            <a:ext cx="6591300" cy="48390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3975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1pPr>
            <a:lvl2pPr marL="742950" indent="-28575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2pPr>
            <a:lvl3pPr marL="11430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3pPr>
            <a:lvl4pPr marL="16002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4pPr>
            <a:lvl5pPr marL="2057400" indent="-228600" defTabSz="1219200" eaLnBrk="0" hangingPunct="0"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itchFamily="34" charset="0"/>
                <a:cs typeface="Arial" pitchFamily="34" charset="0"/>
                <a:sym typeface="Helvetica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Font typeface="Arial" pitchFamily="34" charset="0"/>
              <a:buNone/>
            </a:pPr>
            <a:r>
              <a:rPr lang="en-US" altLang="en-US" sz="1800" b="1" dirty="0" smtClean="0">
                <a:latin typeface="Helvetica Neue Medium"/>
                <a:sym typeface="Helvetica Neue Medium"/>
              </a:rPr>
              <a:t>Biggest reduction is in residential electricity, which comes from aggregation with 100% renewable energy.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400800" y="3886200"/>
            <a:ext cx="1143000" cy="235255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2973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Emissions Reduction Progress Report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93848"/>
              </p:ext>
            </p:extLst>
          </p:nvPr>
        </p:nvGraphicFramePr>
        <p:xfrm>
          <a:off x="152400" y="533400"/>
          <a:ext cx="8763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3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990600"/>
            <a:ext cx="716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CC33"/>
                </a:solidFill>
              </a:rPr>
              <a:t>Continuing aggregation </a:t>
            </a:r>
          </a:p>
          <a:p>
            <a:pPr algn="ctr"/>
            <a:r>
              <a:rPr lang="en-US" sz="4400" b="1" dirty="0" smtClean="0">
                <a:solidFill>
                  <a:srgbClr val="33CC33"/>
                </a:solidFill>
              </a:rPr>
              <a:t>with 100% renewable energy </a:t>
            </a:r>
          </a:p>
          <a:p>
            <a:pPr algn="ctr"/>
            <a:r>
              <a:rPr lang="en-US" sz="4400" b="1" dirty="0" smtClean="0">
                <a:solidFill>
                  <a:srgbClr val="33CC33"/>
                </a:solidFill>
              </a:rPr>
              <a:t>is essential to our climate action goals!</a:t>
            </a:r>
            <a:endParaRPr lang="en-US" sz="4400" b="1" dirty="0">
              <a:solidFill>
                <a:srgbClr val="33CC33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6705600" cy="2092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040559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Community Aggregation Update</a:t>
            </a:r>
            <a:endParaRPr lang="en-US" sz="44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What is Aggregation?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219200"/>
            <a:ext cx="84476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Community Choice Electricity Aggregation is </a:t>
            </a:r>
            <a:r>
              <a:rPr lang="en-US" sz="2000" dirty="0"/>
              <a:t>an opt-out program that allows local governments </a:t>
            </a:r>
            <a:r>
              <a:rPr lang="en-US" sz="2000" dirty="0" smtClean="0"/>
              <a:t>to </a:t>
            </a:r>
            <a:r>
              <a:rPr lang="en-US" sz="2000" dirty="0"/>
              <a:t>bundle together, or aggregate, residential and small commercial </a:t>
            </a:r>
            <a:r>
              <a:rPr lang="en-US" sz="2000" dirty="0" smtClean="0"/>
              <a:t>electric </a:t>
            </a:r>
            <a:r>
              <a:rPr lang="en-US" sz="2000" dirty="0"/>
              <a:t>accounts and seek proposals for a cleaner, and possibly cheaper, </a:t>
            </a:r>
            <a:r>
              <a:rPr lang="en-US" sz="2000" dirty="0" smtClean="0"/>
              <a:t>energy sources.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By </a:t>
            </a:r>
            <a:r>
              <a:rPr lang="en-US" sz="2000" dirty="0"/>
              <a:t>bundling residential and small commercial accounts, municipalities may be able to obtain savings by purchasing energy supply from the open market. </a:t>
            </a: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Aggregation is enabled by a referendum.</a:t>
            </a:r>
          </a:p>
          <a:p>
            <a:pPr lvl="0"/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ComEd still delivers the </a:t>
            </a:r>
            <a:r>
              <a:rPr lang="en-US" sz="2000" dirty="0"/>
              <a:t>electricity </a:t>
            </a:r>
            <a:r>
              <a:rPr lang="en-US" sz="2000" dirty="0" smtClean="0"/>
              <a:t>and remains </a:t>
            </a:r>
            <a:r>
              <a:rPr lang="en-US" sz="2000" dirty="0"/>
              <a:t>responsible for customer service, </a:t>
            </a:r>
            <a:r>
              <a:rPr lang="en-US" sz="2000" dirty="0" smtClean="0"/>
              <a:t>billing </a:t>
            </a:r>
            <a:r>
              <a:rPr lang="en-US" sz="2000" dirty="0"/>
              <a:t>and outage response</a:t>
            </a:r>
            <a:r>
              <a:rPr lang="en-US" sz="2000" dirty="0" smtClean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5325070"/>
            <a:ext cx="7467600" cy="1015663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Community electricity aggregation allows  the city council to choose a supplier for all residential and small commercial customers in order to get a better deal.  In Evanston,  “better” means cheaper AND greener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51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Community Aggregation in Evanston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March 2012</a:t>
            </a:r>
            <a:r>
              <a:rPr lang="en-US" dirty="0"/>
              <a:t>: </a:t>
            </a:r>
            <a:r>
              <a:rPr lang="en-US" b="1" dirty="0"/>
              <a:t>73%</a:t>
            </a:r>
            <a:r>
              <a:rPr lang="en-US" dirty="0"/>
              <a:t> of Evanston voters approved the </a:t>
            </a:r>
            <a:r>
              <a:rPr lang="en-US" dirty="0" smtClean="0"/>
              <a:t>aggregation referendum.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April 2012</a:t>
            </a:r>
            <a:r>
              <a:rPr lang="en-US" dirty="0"/>
              <a:t>: </a:t>
            </a:r>
            <a:r>
              <a:rPr lang="en-US" dirty="0" smtClean="0"/>
              <a:t>City </a:t>
            </a:r>
            <a:r>
              <a:rPr lang="en-US" dirty="0"/>
              <a:t>Council </a:t>
            </a:r>
            <a:r>
              <a:rPr lang="en-US" b="1" dirty="0"/>
              <a:t>unanimously</a:t>
            </a:r>
            <a:r>
              <a:rPr lang="en-US" dirty="0"/>
              <a:t> </a:t>
            </a:r>
            <a:r>
              <a:rPr lang="en-US" dirty="0" smtClean="0"/>
              <a:t>approved 12-month contract, 100</a:t>
            </a:r>
            <a:r>
              <a:rPr lang="en-US" dirty="0"/>
              <a:t>% </a:t>
            </a:r>
            <a:r>
              <a:rPr lang="en-US" dirty="0" smtClean="0"/>
              <a:t>renewable.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April 2013: City </a:t>
            </a:r>
            <a:r>
              <a:rPr lang="en-US" dirty="0"/>
              <a:t>Council </a:t>
            </a:r>
            <a:r>
              <a:rPr lang="en-US" b="1" dirty="0"/>
              <a:t>unanimously</a:t>
            </a:r>
            <a:r>
              <a:rPr lang="en-US" dirty="0"/>
              <a:t> approved </a:t>
            </a:r>
            <a:r>
              <a:rPr lang="en-US" dirty="0" smtClean="0"/>
              <a:t>12-month contract, 100</a:t>
            </a:r>
            <a:r>
              <a:rPr lang="en-US" dirty="0"/>
              <a:t>% </a:t>
            </a:r>
            <a:r>
              <a:rPr lang="en-US" dirty="0" smtClean="0"/>
              <a:t>renewable.</a:t>
            </a:r>
          </a:p>
          <a:p>
            <a:pPr marL="285750" lvl="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April 2014</a:t>
            </a:r>
            <a:r>
              <a:rPr lang="en-US" dirty="0"/>
              <a:t>: </a:t>
            </a:r>
            <a:r>
              <a:rPr lang="en-US" dirty="0" smtClean="0"/>
              <a:t>City </a:t>
            </a:r>
            <a:r>
              <a:rPr lang="en-US" dirty="0"/>
              <a:t>Council </a:t>
            </a:r>
            <a:r>
              <a:rPr lang="en-US" b="1" dirty="0"/>
              <a:t>unanimously</a:t>
            </a:r>
            <a:r>
              <a:rPr lang="en-US" dirty="0"/>
              <a:t> approved </a:t>
            </a:r>
            <a:r>
              <a:rPr lang="en-US" dirty="0" smtClean="0"/>
              <a:t>36-month contract, 100</a:t>
            </a:r>
            <a:r>
              <a:rPr lang="en-US" dirty="0"/>
              <a:t>% </a:t>
            </a:r>
            <a:r>
              <a:rPr lang="en-US" dirty="0" smtClean="0"/>
              <a:t>renewable.</a:t>
            </a:r>
          </a:p>
        </p:txBody>
      </p:sp>
      <p:pic>
        <p:nvPicPr>
          <p:cNvPr id="6" name="Picture 2" descr="C:\Users\Jonathan\Documents\Aggregation Material\1-2-3-C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36484" b="28942"/>
          <a:stretch/>
        </p:blipFill>
        <p:spPr bwMode="auto">
          <a:xfrm>
            <a:off x="477412" y="3418490"/>
            <a:ext cx="8209388" cy="321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A4B07A-5D1F-4DB9-939D-2D2D4AA92B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0"/>
            <a:ext cx="8437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Aggregation </a:t>
            </a:r>
            <a:r>
              <a:rPr lang="en-US" sz="4400" b="1" dirty="0" smtClean="0">
                <a:solidFill>
                  <a:srgbClr val="33CC33"/>
                </a:solidFill>
              </a:rPr>
              <a:t>on Your </a:t>
            </a:r>
            <a:r>
              <a:rPr lang="en-US" sz="4400" b="1" dirty="0" smtClean="0">
                <a:solidFill>
                  <a:srgbClr val="33CC33"/>
                </a:solidFill>
              </a:rPr>
              <a:t>Electric Bill</a:t>
            </a:r>
            <a:endParaRPr lang="en-US" sz="4400" b="1" dirty="0">
              <a:solidFill>
                <a:srgbClr val="33CC33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5186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8382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Aggregation applies to the </a:t>
            </a:r>
            <a:r>
              <a:rPr lang="en-US" dirty="0" smtClean="0"/>
              <a:t>“supply</a:t>
            </a:r>
            <a:r>
              <a:rPr lang="en-US" dirty="0" smtClean="0"/>
              <a:t>” portion of the bill.  </a:t>
            </a:r>
            <a:endParaRPr lang="en-US" dirty="0" smtClean="0"/>
          </a:p>
          <a:p>
            <a:r>
              <a:rPr lang="en-US" dirty="0" smtClean="0"/>
              <a:t>You’re in aggregation if </a:t>
            </a:r>
            <a:r>
              <a:rPr lang="en-US" u="sng" dirty="0" err="1" smtClean="0"/>
              <a:t>Homefield</a:t>
            </a:r>
            <a:r>
              <a:rPr lang="en-US" u="sng" dirty="0" smtClean="0"/>
              <a:t> Energy </a:t>
            </a:r>
            <a:r>
              <a:rPr lang="en-US" dirty="0" smtClean="0"/>
              <a:t>is listed as the supplier.  </a:t>
            </a:r>
            <a:r>
              <a:rPr lang="en-US" dirty="0" smtClean="0"/>
              <a:t>ComEd </a:t>
            </a:r>
            <a:r>
              <a:rPr lang="en-US" dirty="0" smtClean="0"/>
              <a:t>passes this </a:t>
            </a:r>
            <a:r>
              <a:rPr lang="en-US" dirty="0" smtClean="0"/>
              <a:t>portion of your payment through </a:t>
            </a:r>
            <a:r>
              <a:rPr lang="en-US" dirty="0" smtClean="0"/>
              <a:t>to </a:t>
            </a:r>
            <a:r>
              <a:rPr lang="en-US" dirty="0" err="1" smtClean="0"/>
              <a:t>Homefield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306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ComEd gets paid for delivery. 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238071"/>
            <a:ext cx="5186150" cy="895529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5" idx="3"/>
          </p:cNvCxnSpPr>
          <p:nvPr/>
        </p:nvCxnSpPr>
        <p:spPr>
          <a:xfrm flipH="1">
            <a:off x="5567150" y="1685835"/>
            <a:ext cx="605050" cy="1"/>
          </a:xfrm>
          <a:prstGeom prst="straightConnector1">
            <a:avLst/>
          </a:prstGeom>
          <a:ln w="28575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81000" y="2209800"/>
            <a:ext cx="5186150" cy="135272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62600" y="3200399"/>
            <a:ext cx="605050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67650" y="3200399"/>
            <a:ext cx="0" cy="12954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67650" y="4495800"/>
            <a:ext cx="233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1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81000"/>
            <a:ext cx="8437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Aggregation Rate History</a:t>
            </a:r>
            <a:endParaRPr lang="en-US" sz="4400" b="1" dirty="0">
              <a:solidFill>
                <a:srgbClr val="33CC33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78541"/>
              </p:ext>
            </p:extLst>
          </p:nvPr>
        </p:nvGraphicFramePr>
        <p:xfrm>
          <a:off x="457200" y="1371600"/>
          <a:ext cx="8001000" cy="4419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  <a:gridCol w="2000250"/>
              </a:tblGrid>
              <a:tr h="14596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Supplier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Rate with Renewables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(cents/kWh)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Renewable Cost  Portion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(cents/kWh)</a:t>
                      </a:r>
                      <a:endParaRPr lang="en-US" dirty="0"/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Constellation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4.797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0.107</a:t>
                      </a:r>
                      <a:endParaRPr lang="en-US" dirty="0"/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0.080</a:t>
                      </a:r>
                      <a:endParaRPr lang="en-US" dirty="0"/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Homefield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6.923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14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91212"/>
            <a:ext cx="8229600" cy="297179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Courier New"/>
              <a:buChar char="o"/>
            </a:pPr>
            <a:r>
              <a:rPr lang="en-US" sz="1800" dirty="0">
                <a:ea typeface="MS Mincho"/>
                <a:cs typeface="Times New Roman"/>
              </a:rPr>
              <a:t>2012: </a:t>
            </a:r>
            <a:r>
              <a:rPr lang="en-US" sz="1800" dirty="0" smtClean="0">
                <a:ea typeface="MS Mincho"/>
                <a:cs typeface="Times New Roman"/>
              </a:rPr>
              <a:t>	0.107 </a:t>
            </a:r>
            <a:r>
              <a:rPr lang="en-US" sz="1800" dirty="0">
                <a:ea typeface="MS Mincho"/>
                <a:cs typeface="Times New Roman"/>
              </a:rPr>
              <a:t>¢/kWh	</a:t>
            </a:r>
            <a:r>
              <a:rPr lang="en-US" sz="1800" dirty="0" smtClean="0">
                <a:ea typeface="MS Mincho"/>
                <a:cs typeface="Times New Roman"/>
              </a:rPr>
              <a:t>x 9000 kWh/year =  $9.63 per year</a:t>
            </a:r>
          </a:p>
          <a:p>
            <a:pPr>
              <a:spcBef>
                <a:spcPts val="0"/>
              </a:spcBef>
              <a:buFont typeface="Courier New"/>
              <a:buChar char="o"/>
            </a:pPr>
            <a:r>
              <a:rPr lang="en-US" sz="1800" dirty="0" smtClean="0">
                <a:ea typeface="MS Mincho"/>
                <a:cs typeface="Times New Roman"/>
              </a:rPr>
              <a:t>2013</a:t>
            </a:r>
            <a:r>
              <a:rPr lang="en-US" sz="1800" dirty="0">
                <a:ea typeface="MS Mincho"/>
                <a:cs typeface="Times New Roman"/>
              </a:rPr>
              <a:t>:	</a:t>
            </a:r>
            <a:r>
              <a:rPr lang="en-US" sz="1800" dirty="0" smtClean="0">
                <a:ea typeface="MS Mincho"/>
                <a:cs typeface="Times New Roman"/>
              </a:rPr>
              <a:t>	0.080 </a:t>
            </a:r>
            <a:r>
              <a:rPr lang="en-US" sz="1800" dirty="0">
                <a:ea typeface="MS Mincho"/>
                <a:cs typeface="Times New Roman"/>
              </a:rPr>
              <a:t>¢/kWh	</a:t>
            </a:r>
            <a:r>
              <a:rPr lang="en-US" sz="1800" dirty="0" smtClean="0">
                <a:ea typeface="MS Mincho"/>
                <a:cs typeface="Times New Roman"/>
              </a:rPr>
              <a:t>x 9000 kWh/year = 	 $7.20 per year</a:t>
            </a:r>
            <a:endParaRPr lang="en-US" sz="1800" dirty="0" smtClean="0">
              <a:effectLst/>
              <a:ea typeface="MS Mincho"/>
              <a:cs typeface="Times New Roman"/>
            </a:endParaRPr>
          </a:p>
          <a:p>
            <a:pPr>
              <a:spcBef>
                <a:spcPts val="0"/>
              </a:spcBef>
              <a:buFont typeface="Courier New"/>
              <a:buChar char="o"/>
            </a:pPr>
            <a:r>
              <a:rPr lang="en-US" sz="1800" dirty="0" smtClean="0">
                <a:ea typeface="MS Mincho"/>
                <a:cs typeface="Times New Roman"/>
              </a:rPr>
              <a:t>2014-2017	0.098 </a:t>
            </a:r>
            <a:r>
              <a:rPr lang="en-US" sz="1800" dirty="0">
                <a:ea typeface="MS Mincho"/>
                <a:cs typeface="Times New Roman"/>
              </a:rPr>
              <a:t>¢/kWh	</a:t>
            </a:r>
            <a:r>
              <a:rPr lang="en-US" sz="1800" dirty="0" smtClean="0">
                <a:ea typeface="MS Mincho"/>
                <a:cs typeface="Times New Roman"/>
              </a:rPr>
              <a:t>x 9000 kWh/year =  $8.82 per year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effectLst/>
              <a:ea typeface="MS Mincho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ea typeface="MS Mincho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effectLst/>
              <a:ea typeface="MS Mincho"/>
              <a:cs typeface="Times New Roman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ea typeface="MS Mincho"/>
                <a:cs typeface="Times New Roman"/>
              </a:rPr>
              <a:t>Total cost to community assuming 30,000 households:</a:t>
            </a:r>
            <a:endParaRPr lang="en-US" sz="1800" dirty="0">
              <a:effectLst/>
              <a:ea typeface="MS Mincho"/>
              <a:cs typeface="Times New Roman"/>
            </a:endParaRPr>
          </a:p>
          <a:p>
            <a:pPr>
              <a:spcBef>
                <a:spcPts val="0"/>
              </a:spcBef>
              <a:buFont typeface="Courier New"/>
              <a:buChar char="o"/>
            </a:pPr>
            <a:r>
              <a:rPr lang="en-US" sz="1800" dirty="0" smtClean="0">
                <a:ea typeface="MS Mincho"/>
                <a:cs typeface="Times New Roman"/>
              </a:rPr>
              <a:t>2012:		$288,900</a:t>
            </a:r>
          </a:p>
          <a:p>
            <a:pPr>
              <a:spcBef>
                <a:spcPts val="0"/>
              </a:spcBef>
              <a:buFont typeface="Courier New"/>
              <a:buChar char="o"/>
            </a:pPr>
            <a:r>
              <a:rPr lang="en-US" sz="1800" dirty="0" smtClean="0">
                <a:effectLst/>
                <a:ea typeface="MS Mincho"/>
                <a:cs typeface="Times New Roman"/>
              </a:rPr>
              <a:t>2013:		$216,000</a:t>
            </a:r>
          </a:p>
          <a:p>
            <a:pPr>
              <a:spcBef>
                <a:spcPts val="0"/>
              </a:spcBef>
              <a:buFont typeface="Courier New"/>
              <a:buChar char="o"/>
            </a:pPr>
            <a:r>
              <a:rPr lang="en-US" sz="1800" dirty="0" smtClean="0">
                <a:ea typeface="MS Mincho"/>
                <a:cs typeface="Times New Roman"/>
              </a:rPr>
              <a:t>2014-2017:	$264,600</a:t>
            </a:r>
            <a:endParaRPr lang="en-US" sz="1800" dirty="0" smtClean="0">
              <a:effectLst/>
              <a:ea typeface="MS Mincho"/>
              <a:cs typeface="Times New Roman"/>
            </a:endParaRP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81000"/>
            <a:ext cx="8437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Extra Cost of Renewable Energy 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486400"/>
            <a:ext cx="7620000" cy="461665"/>
          </a:xfrm>
          <a:prstGeom prst="rect">
            <a:avLst/>
          </a:prstGeom>
          <a:noFill/>
          <a:ln w="28575"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Going 100% renewable  is cheap—less than a $10 a year!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2667000"/>
            <a:ext cx="2895600" cy="64633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conservative estimate for a typical single family home.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686300" y="2438400"/>
            <a:ext cx="1257300" cy="551765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654076"/>
            <a:ext cx="510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Citizens’ Greener Evanston works to make Evanston a more sustainable </a:t>
            </a:r>
            <a:r>
              <a:rPr lang="en-US" dirty="0" smtClean="0"/>
              <a:t>community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nvironmentally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economically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socially</a:t>
            </a:r>
          </a:p>
          <a:p>
            <a:endParaRPr lang="en-US" dirty="0"/>
          </a:p>
          <a:p>
            <a:r>
              <a:rPr lang="en-US" dirty="0" smtClean="0"/>
              <a:t>and </a:t>
            </a:r>
            <a:r>
              <a:rPr lang="en-US" dirty="0"/>
              <a:t>to address climate change by dramatically reducing our greenhouse gas emissions.</a:t>
            </a:r>
          </a:p>
        </p:txBody>
      </p:sp>
      <p:pic>
        <p:nvPicPr>
          <p:cNvPr id="6" name="Picture 5" descr="CGE_Logo_lock_Hor-long-w-ribbon_T02[1]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5" t="34349" r="1882" b="33098"/>
          <a:stretch/>
        </p:blipFill>
        <p:spPr>
          <a:xfrm>
            <a:off x="304800" y="5562600"/>
            <a:ext cx="7646460" cy="12177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815876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Our mission:</a:t>
            </a:r>
            <a:endParaRPr lang="en-US" sz="4400" b="1" dirty="0">
              <a:solidFill>
                <a:srgbClr val="33CC33"/>
              </a:solidFill>
            </a:endParaRPr>
          </a:p>
        </p:txBody>
      </p:sp>
      <p:pic>
        <p:nvPicPr>
          <p:cNvPr id="7" name="Picture 4" descr="Photo by Lauren Ma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/>
          <a:stretch/>
        </p:blipFill>
        <p:spPr bwMode="auto">
          <a:xfrm>
            <a:off x="5257800" y="1266825"/>
            <a:ext cx="3672501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4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820" y="68759"/>
            <a:ext cx="8437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Aggregation vs Com Ed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486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month contract:</a:t>
            </a:r>
          </a:p>
          <a:p>
            <a:r>
              <a:rPr lang="en-US" sz="1400" dirty="0" smtClean="0"/>
              <a:t>Constellation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57399" y="5496578"/>
            <a:ext cx="1852863" cy="52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 month contract:</a:t>
            </a:r>
          </a:p>
          <a:p>
            <a:r>
              <a:rPr lang="en-US" sz="1400" dirty="0" smtClean="0"/>
              <a:t>Verde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82044" y="5410200"/>
            <a:ext cx="1575955" cy="523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36 month contract:</a:t>
            </a:r>
          </a:p>
          <a:p>
            <a:r>
              <a:rPr lang="en-US" sz="1400" dirty="0" smtClean="0"/>
              <a:t>Homefield</a:t>
            </a:r>
            <a:endParaRPr lang="en-US" sz="1400" dirty="0"/>
          </a:p>
        </p:txBody>
      </p:sp>
      <p:sp>
        <p:nvSpPr>
          <p:cNvPr id="7" name="Left Brace 6"/>
          <p:cNvSpPr/>
          <p:nvPr/>
        </p:nvSpPr>
        <p:spPr>
          <a:xfrm rot="16200000">
            <a:off x="1028700" y="4457700"/>
            <a:ext cx="304800" cy="1447800"/>
          </a:xfrm>
          <a:prstGeom prst="leftBrac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2666999" y="4343400"/>
            <a:ext cx="304801" cy="1676400"/>
          </a:xfrm>
          <a:prstGeom prst="leftBrac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 rot="16200000">
            <a:off x="6057899" y="2705100"/>
            <a:ext cx="304801" cy="4953000"/>
          </a:xfrm>
          <a:prstGeom prst="leftBrac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056300"/>
              </p:ext>
            </p:extLst>
          </p:nvPr>
        </p:nvGraphicFramePr>
        <p:xfrm>
          <a:off x="91966" y="861848"/>
          <a:ext cx="8823434" cy="56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648799"/>
              </p:ext>
            </p:extLst>
          </p:nvPr>
        </p:nvGraphicFramePr>
        <p:xfrm>
          <a:off x="91966" y="861848"/>
          <a:ext cx="8823434" cy="5691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5820" y="68759"/>
            <a:ext cx="8437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Aggregation vs Com Ed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010" y="5115580"/>
            <a:ext cx="3075590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Negligible difference between base and 100% renewable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92159" y="1789093"/>
            <a:ext cx="160020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Beware of aggressive and predatory marketers!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24000" y="4572000"/>
            <a:ext cx="0" cy="543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524000" y="40386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562600" y="2153160"/>
            <a:ext cx="1329559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64164" y="4976336"/>
            <a:ext cx="2651236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Current price difference:</a:t>
            </a:r>
          </a:p>
          <a:p>
            <a:r>
              <a:rPr lang="en-US" dirty="0" smtClean="0"/>
              <a:t>0.605 cents/kWh</a:t>
            </a:r>
          </a:p>
          <a:p>
            <a:r>
              <a:rPr lang="en-US" dirty="0" smtClean="0"/>
              <a:t>($54/year for 9000 kWh)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29600" y="4038600"/>
            <a:ext cx="0" cy="924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8229600" y="33528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614404"/>
              </p:ext>
            </p:extLst>
          </p:nvPr>
        </p:nvGraphicFramePr>
        <p:xfrm>
          <a:off x="152400" y="11430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48140"/>
              </p:ext>
            </p:extLst>
          </p:nvPr>
        </p:nvGraphicFramePr>
        <p:xfrm>
          <a:off x="1082040" y="6324600"/>
          <a:ext cx="6537960" cy="365760"/>
        </p:xfrm>
        <a:graphic>
          <a:graphicData uri="http://schemas.openxmlformats.org/drawingml/2006/table">
            <a:tbl>
              <a:tblPr firstRow="1" firstCol="1" bandRow="1"/>
              <a:tblGrid>
                <a:gridCol w="1234440"/>
                <a:gridCol w="1325880"/>
                <a:gridCol w="1325880"/>
                <a:gridCol w="1325880"/>
                <a:gridCol w="132588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Year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2013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2014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2015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2106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kWh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6,183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7,636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5,836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MS Mincho"/>
                          <a:cs typeface="Times New Roman"/>
                        </a:rPr>
                        <a:t>5,445</a:t>
                      </a:r>
                      <a:endParaRPr lang="en-US" sz="12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9620" y="308423"/>
            <a:ext cx="8437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Actual Savings with Aggregation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404709"/>
              </p:ext>
            </p:extLst>
          </p:nvPr>
        </p:nvGraphicFramePr>
        <p:xfrm>
          <a:off x="228600" y="990600"/>
          <a:ext cx="8610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9620" y="221159"/>
            <a:ext cx="8437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Actual Savings with Aggregation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3276600"/>
            <a:ext cx="2743200" cy="101566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Aggregation has saved us money over time! </a:t>
            </a:r>
          </a:p>
          <a:p>
            <a:r>
              <a:rPr lang="en-US" sz="2000" dirty="0" smtClean="0"/>
              <a:t>($154 in this case.)</a:t>
            </a:r>
            <a:endParaRPr lang="en-US" sz="200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1159"/>
            <a:ext cx="8589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Aggregation</a:t>
            </a:r>
            <a:r>
              <a:rPr lang="en-US" sz="4400" b="1" dirty="0">
                <a:solidFill>
                  <a:srgbClr val="33CC33"/>
                </a:solidFill>
              </a:rPr>
              <a:t> </a:t>
            </a:r>
            <a:r>
              <a:rPr lang="en-US" sz="4400" b="1" dirty="0" smtClean="0">
                <a:solidFill>
                  <a:srgbClr val="33CC33"/>
                </a:solidFill>
              </a:rPr>
              <a:t>Summary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02020" y="1447800"/>
            <a:ext cx="8416160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KEY POINTS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Aggregation 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with renewables is essential to meeting 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our climate goals.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US" sz="2000" dirty="0">
                <a:ea typeface="Calibri"/>
                <a:cs typeface="Times New Roman"/>
              </a:rPr>
              <a:t>Aggregation with renewables has saved us </a:t>
            </a:r>
            <a:r>
              <a:rPr lang="en-US" sz="2000" dirty="0" smtClean="0">
                <a:ea typeface="Calibri"/>
                <a:cs typeface="Times New Roman"/>
              </a:rPr>
              <a:t>money</a:t>
            </a:r>
            <a:r>
              <a:rPr lang="en-US" sz="2000" dirty="0">
                <a:ea typeface="Calibri"/>
                <a:cs typeface="Times New Roman"/>
              </a:rPr>
              <a:t> </a:t>
            </a:r>
            <a:r>
              <a:rPr lang="en-US" sz="2000" dirty="0" smtClean="0">
                <a:ea typeface="Calibri"/>
                <a:cs typeface="Times New Roman"/>
              </a:rPr>
              <a:t>over time.</a:t>
            </a:r>
            <a:endParaRPr lang="en-US" sz="2000" dirty="0"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It’s easy to opt 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out.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en-US" sz="2000" dirty="0" smtClean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ADDITIONAL BENEFITS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Transparent, reliable 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pricing—rate is known for 1-3 years (unlike ComEd).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Community 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pride as 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a nationally recognized </a:t>
            </a:r>
            <a:r>
              <a:rPr lang="en-US" sz="2000" dirty="0">
                <a:effectLst/>
                <a:latin typeface="Calibri"/>
                <a:ea typeface="Calibri"/>
                <a:cs typeface="Times New Roman"/>
              </a:rPr>
              <a:t>climate </a:t>
            </a:r>
            <a:r>
              <a:rPr lang="en-US" sz="2000" dirty="0" smtClean="0">
                <a:effectLst/>
                <a:latin typeface="Calibri"/>
                <a:ea typeface="Calibri"/>
                <a:cs typeface="Times New Roman"/>
              </a:rPr>
              <a:t>leader.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latin typeface="Calibri"/>
                <a:ea typeface="Calibri"/>
                <a:cs typeface="Times New Roman"/>
              </a:rPr>
              <a:t>STAR Community points.</a:t>
            </a:r>
            <a:endParaRPr lang="en-US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000" dirty="0" smtClean="0"/>
              <a:t>We don’t yet know what the aggregation rate will be for the next contract.</a:t>
            </a:r>
          </a:p>
          <a:p>
            <a:pPr lvl="1"/>
            <a:r>
              <a:rPr lang="en-US" sz="2000" dirty="0" smtClean="0"/>
              <a:t>We’ll have an idea by May 29.</a:t>
            </a:r>
          </a:p>
          <a:p>
            <a:pPr lvl="1"/>
            <a:r>
              <a:rPr lang="en-US" sz="2000" dirty="0" smtClean="0"/>
              <a:t>We’ll know for sure on June 26.</a:t>
            </a:r>
          </a:p>
          <a:p>
            <a:pPr marL="0" lvl="0" indent="0">
              <a:buNone/>
            </a:pPr>
            <a:endParaRPr lang="en-US" sz="800" dirty="0" smtClean="0"/>
          </a:p>
          <a:p>
            <a:pPr lvl="0"/>
            <a:r>
              <a:rPr lang="en-US" sz="2000" dirty="0" smtClean="0"/>
              <a:t>If aggregation is more expensive it won’t be by much.</a:t>
            </a:r>
          </a:p>
          <a:p>
            <a:pPr lvl="1"/>
            <a:r>
              <a:rPr lang="en-US" sz="2000" dirty="0" smtClean="0"/>
              <a:t>And over time ComEd’s cost may increase.</a:t>
            </a:r>
          </a:p>
          <a:p>
            <a:pPr marL="457200" lvl="1" indent="0">
              <a:buNone/>
            </a:pPr>
            <a:endParaRPr lang="en-US" sz="800" dirty="0"/>
          </a:p>
          <a:p>
            <a:pPr lvl="0"/>
            <a:r>
              <a:rPr lang="en-US" sz="2000" b="1" dirty="0" smtClean="0"/>
              <a:t>Continue aggregation even if it does cost more!</a:t>
            </a:r>
          </a:p>
          <a:p>
            <a:pPr lvl="1"/>
            <a:r>
              <a:rPr lang="en-US" sz="2000" dirty="0" smtClean="0"/>
              <a:t>Individuals can easily opt out if it costs too much.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95796"/>
            <a:ext cx="8589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The Request: Continue Aggregation!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000" dirty="0" smtClean="0"/>
              <a:t>RFP </a:t>
            </a:r>
            <a:r>
              <a:rPr lang="en-US" sz="2000" dirty="0"/>
              <a:t>issued					April 24, 2017</a:t>
            </a:r>
          </a:p>
          <a:p>
            <a:pPr lvl="0"/>
            <a:r>
              <a:rPr lang="en-US" sz="2000" dirty="0"/>
              <a:t>Last Day to submit questions		</a:t>
            </a:r>
            <a:r>
              <a:rPr lang="en-US" sz="2000" dirty="0" smtClean="0"/>
              <a:t>	May </a:t>
            </a:r>
            <a:r>
              <a:rPr lang="en-US" sz="2000" dirty="0"/>
              <a:t>8, 2017</a:t>
            </a:r>
          </a:p>
          <a:p>
            <a:pPr lvl="0"/>
            <a:r>
              <a:rPr lang="en-US" sz="2000" dirty="0"/>
              <a:t>Final Addendum Issued			</a:t>
            </a:r>
            <a:r>
              <a:rPr lang="en-US" sz="2000" dirty="0" smtClean="0"/>
              <a:t>May </a:t>
            </a:r>
            <a:r>
              <a:rPr lang="en-US" sz="2000" dirty="0"/>
              <a:t>15, 2017</a:t>
            </a:r>
          </a:p>
          <a:p>
            <a:pPr lvl="0"/>
            <a:r>
              <a:rPr lang="en-US" sz="2000" dirty="0"/>
              <a:t>RFP Submission Due Date		</a:t>
            </a:r>
            <a:r>
              <a:rPr lang="en-US" sz="2000" dirty="0" smtClean="0"/>
              <a:t>	May </a:t>
            </a:r>
            <a:r>
              <a:rPr lang="en-US" sz="2000" dirty="0"/>
              <a:t>29, 2017</a:t>
            </a:r>
          </a:p>
          <a:p>
            <a:pPr lvl="0"/>
            <a:r>
              <a:rPr lang="en-US" sz="2000" dirty="0"/>
              <a:t>Short list to Receive Bid for Actionable Pricing	June 15, 2017</a:t>
            </a:r>
          </a:p>
          <a:p>
            <a:pPr lvl="0"/>
            <a:r>
              <a:rPr lang="en-US" sz="2000" dirty="0"/>
              <a:t>Actionable Pricing </a:t>
            </a:r>
            <a:r>
              <a:rPr lang="en-US" sz="2000" dirty="0" smtClean="0"/>
              <a:t>Received/Council Vote</a:t>
            </a:r>
            <a:r>
              <a:rPr lang="en-US" sz="2000" dirty="0"/>
              <a:t>	June 26, 2017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9620" y="221159"/>
            <a:ext cx="8437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2017 Aggregation Timeline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4582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How you can help: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Sign the on-line petition and request a yard sign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greenerevanston.org/events/evanston-friends-electricity-aggregation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sz="4400" b="1" dirty="0">
              <a:solidFill>
                <a:srgbClr val="33CC33"/>
              </a:solidFill>
            </a:endParaRPr>
          </a:p>
          <a:p>
            <a:r>
              <a:rPr lang="en-US" sz="4400" b="1" dirty="0" smtClean="0">
                <a:solidFill>
                  <a:srgbClr val="33CC33"/>
                </a:solidFill>
              </a:rPr>
              <a:t>For </a:t>
            </a:r>
            <a:r>
              <a:rPr lang="en-US" sz="4400" b="1" dirty="0" smtClean="0">
                <a:solidFill>
                  <a:srgbClr val="33CC33"/>
                </a:solidFill>
              </a:rPr>
              <a:t>more information…</a:t>
            </a:r>
          </a:p>
          <a:p>
            <a:r>
              <a:rPr lang="en-US" sz="2000" dirty="0" smtClean="0"/>
              <a:t>Jonathan </a:t>
            </a:r>
            <a:r>
              <a:rPr lang="en-US" sz="2000" dirty="0" smtClean="0"/>
              <a:t>Nieuwsma, CGE President</a:t>
            </a:r>
          </a:p>
          <a:p>
            <a:r>
              <a:rPr lang="en-US" sz="2000" dirty="0" smtClean="0">
                <a:hlinkClick r:id="rId3"/>
              </a:rPr>
              <a:t>president@greenerevanston.org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773-255-0716</a:t>
            </a:r>
          </a:p>
          <a:p>
            <a:endParaRPr lang="en-US" sz="2000" dirty="0" smtClean="0"/>
          </a:p>
          <a:p>
            <a:r>
              <a:rPr lang="en-US" sz="2000" dirty="0" smtClean="0"/>
              <a:t>City of Evanston Aggregation Info</a:t>
            </a:r>
            <a:endParaRPr lang="en-US" sz="2000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www.cityofevanston.org/about-evanston/sustainability/community-choice-electricity-aggregation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Illinois Aggregation Info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www.pluginillinois.org/MunicipalAggregation.aspx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325335"/>
            <a:ext cx="845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3CC33"/>
                </a:solidFill>
              </a:rPr>
              <a:t>Backup</a:t>
            </a:r>
          </a:p>
          <a:p>
            <a:endParaRPr lang="en-US" sz="2000" dirty="0" smtClean="0">
              <a:hlinkClick r:id="rId2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33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100% Renewable </a:t>
            </a:r>
            <a:r>
              <a:rPr lang="en-US" sz="4400" b="1" dirty="0" smtClean="0">
                <a:solidFill>
                  <a:srgbClr val="33CC33"/>
                </a:solidFill>
              </a:rPr>
              <a:t>Cities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81000" y="1785164"/>
            <a:ext cx="8458200" cy="3929836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r>
              <a:rPr lang="en-US" sz="1400" dirty="0" smtClean="0"/>
              <a:t>     </a:t>
            </a:r>
            <a:r>
              <a:rPr lang="en-US" sz="1400" dirty="0"/>
              <a:t>Mayor Eric </a:t>
            </a:r>
            <a:r>
              <a:rPr lang="en-US" sz="1400" dirty="0" err="1"/>
              <a:t>Garcetti</a:t>
            </a:r>
            <a:r>
              <a:rPr lang="en-US" sz="1400" dirty="0"/>
              <a:t>, Los Angeles, CA</a:t>
            </a:r>
          </a:p>
          <a:p>
            <a:r>
              <a:rPr lang="en-US" sz="1400" dirty="0"/>
              <a:t>    Mayor Suzanne Jones, Boulder, CO*</a:t>
            </a:r>
          </a:p>
          <a:p>
            <a:r>
              <a:rPr lang="en-US" sz="1400" dirty="0"/>
              <a:t>    Mayor Greg Lemons, Abita Springs, LA*</a:t>
            </a:r>
          </a:p>
          <a:p>
            <a:r>
              <a:rPr lang="en-US" sz="1400" dirty="0"/>
              <a:t>    Mayor Sam </a:t>
            </a:r>
            <a:r>
              <a:rPr lang="en-US" sz="1400" dirty="0" err="1"/>
              <a:t>Liccardo</a:t>
            </a:r>
            <a:r>
              <a:rPr lang="en-US" sz="1400" dirty="0"/>
              <a:t>, San Jose, CA*</a:t>
            </a:r>
          </a:p>
          <a:p>
            <a:r>
              <a:rPr lang="en-US" sz="1400" dirty="0"/>
              <a:t>    Mayor Mark Meadows, East Lansing, MI</a:t>
            </a:r>
          </a:p>
          <a:p>
            <a:r>
              <a:rPr lang="en-US" sz="1400" dirty="0"/>
              <a:t>    Mayor Greg </a:t>
            </a:r>
            <a:r>
              <a:rPr lang="en-US" sz="1400" dirty="0" err="1"/>
              <a:t>Scharff</a:t>
            </a:r>
            <a:r>
              <a:rPr lang="en-US" sz="1400" dirty="0"/>
              <a:t>, Palo Alto, CA*</a:t>
            </a:r>
          </a:p>
          <a:p>
            <a:r>
              <a:rPr lang="en-US" sz="1400" dirty="0"/>
              <a:t>    Mayor Helene Schneider, Santa Barbara, CA</a:t>
            </a:r>
          </a:p>
          <a:p>
            <a:r>
              <a:rPr lang="en-US" sz="1400" dirty="0"/>
              <a:t>    Mayor Steve </a:t>
            </a:r>
            <a:r>
              <a:rPr lang="en-US" sz="1400" dirty="0" err="1"/>
              <a:t>Skadron</a:t>
            </a:r>
            <a:r>
              <a:rPr lang="en-US" sz="1400" dirty="0"/>
              <a:t>, Aspen, CO*</a:t>
            </a:r>
          </a:p>
          <a:p>
            <a:r>
              <a:rPr lang="en-US" sz="1400" dirty="0"/>
              <a:t>    Deputy-Mayor D. Dwight Worden, Del Mar, CA*</a:t>
            </a:r>
          </a:p>
          <a:p>
            <a:r>
              <a:rPr lang="en-US" sz="1400" dirty="0"/>
              <a:t>    Mayor </a:t>
            </a:r>
            <a:r>
              <a:rPr lang="en-US" sz="1400" dirty="0" err="1"/>
              <a:t>Ardell</a:t>
            </a:r>
            <a:r>
              <a:rPr lang="en-US" sz="1400" dirty="0"/>
              <a:t> Brede, Rochester, MN*</a:t>
            </a:r>
          </a:p>
          <a:p>
            <a:r>
              <a:rPr lang="en-US" sz="1400" dirty="0"/>
              <a:t>    Mayor Rick </a:t>
            </a:r>
            <a:r>
              <a:rPr lang="en-US" sz="1400" dirty="0" err="1"/>
              <a:t>Krisman</a:t>
            </a:r>
            <a:r>
              <a:rPr lang="en-US" sz="1400" dirty="0"/>
              <a:t>, St. Petersburg, FL*</a:t>
            </a:r>
          </a:p>
          <a:p>
            <a:r>
              <a:rPr lang="en-US" sz="1400" dirty="0"/>
              <a:t>    Mayor Bob Dixson, Greensburg, KS</a:t>
            </a:r>
          </a:p>
          <a:p>
            <a:r>
              <a:rPr lang="en-US" sz="1400" dirty="0"/>
              <a:t>    Mayor Rosalynn Bliss, Grand Rapids, MI*</a:t>
            </a:r>
          </a:p>
          <a:p>
            <a:r>
              <a:rPr lang="en-US" sz="1400" dirty="0"/>
              <a:t>    Mayor Drew </a:t>
            </a:r>
            <a:r>
              <a:rPr lang="en-US" sz="1400" dirty="0" err="1"/>
              <a:t>Fixell</a:t>
            </a:r>
            <a:r>
              <a:rPr lang="en-US" sz="1400" dirty="0"/>
              <a:t>, Tarrytown, NY</a:t>
            </a:r>
          </a:p>
          <a:p>
            <a:r>
              <a:rPr lang="en-US" sz="1400" dirty="0"/>
              <a:t>    Mayor Christopher Taylor, Ann Arbor, MI</a:t>
            </a:r>
          </a:p>
          <a:p>
            <a:r>
              <a:rPr lang="en-US" sz="1400" dirty="0"/>
              <a:t>    Mayor Phillip D. Kramer, Franklin Township, NJ</a:t>
            </a:r>
          </a:p>
          <a:p>
            <a:r>
              <a:rPr lang="en-US" sz="1400" dirty="0"/>
              <a:t>    Mayor Ethan K. </a:t>
            </a:r>
            <a:r>
              <a:rPr lang="en-US" sz="1400" dirty="0" err="1"/>
              <a:t>Strimling</a:t>
            </a:r>
            <a:r>
              <a:rPr lang="en-US" sz="1400" dirty="0"/>
              <a:t>, Portland, ME</a:t>
            </a:r>
          </a:p>
          <a:p>
            <a:r>
              <a:rPr lang="en-US" sz="1400" dirty="0"/>
              <a:t>    Mayor Cary </a:t>
            </a:r>
            <a:r>
              <a:rPr lang="en-US" sz="1400" dirty="0" err="1"/>
              <a:t>Glickstein</a:t>
            </a:r>
            <a:r>
              <a:rPr lang="en-US" sz="1400" dirty="0"/>
              <a:t>, Delray Beach, FL</a:t>
            </a:r>
          </a:p>
          <a:p>
            <a:r>
              <a:rPr lang="en-US" sz="1400" dirty="0"/>
              <a:t>    Mayor Tom Butt, Richmond, CA</a:t>
            </a:r>
          </a:p>
          <a:p>
            <a:r>
              <a:rPr lang="en-US" sz="1400" dirty="0"/>
              <a:t>    Mayor John Engen Missoula, MT</a:t>
            </a:r>
          </a:p>
          <a:p>
            <a:r>
              <a:rPr lang="en-US" sz="1400" dirty="0"/>
              <a:t>    Mayor Frank </a:t>
            </a:r>
            <a:r>
              <a:rPr lang="en-US" sz="1400" dirty="0" err="1"/>
              <a:t>Bivona</a:t>
            </a:r>
            <a:r>
              <a:rPr lang="en-US" sz="1400" dirty="0"/>
              <a:t>, Franklin Lakes, NJ</a:t>
            </a:r>
          </a:p>
          <a:p>
            <a:r>
              <a:rPr lang="en-US" sz="1400" dirty="0"/>
              <a:t>    Mayor Philip K. Stoddard, South Miami, FL</a:t>
            </a:r>
          </a:p>
          <a:p>
            <a:r>
              <a:rPr lang="en-US" sz="1400" dirty="0"/>
              <a:t>    Mayor Miro Weinberger, Burlington, VT*</a:t>
            </a:r>
          </a:p>
          <a:p>
            <a:r>
              <a:rPr lang="en-US" sz="1400" dirty="0"/>
              <a:t>    Mayor David Mejia, Alhambra, CA</a:t>
            </a:r>
          </a:p>
          <a:p>
            <a:r>
              <a:rPr lang="en-US" sz="1400" dirty="0"/>
              <a:t>    Mayor John A </a:t>
            </a:r>
            <a:r>
              <a:rPr lang="en-US" sz="1400" dirty="0" err="1"/>
              <a:t>Ostenburg</a:t>
            </a:r>
            <a:r>
              <a:rPr lang="en-US" sz="1400" dirty="0"/>
              <a:t>, Park Forest, IL</a:t>
            </a:r>
          </a:p>
          <a:p>
            <a:r>
              <a:rPr lang="en-US" sz="1400" dirty="0"/>
              <a:t>    Mayor JoAnn B </a:t>
            </a:r>
            <a:r>
              <a:rPr lang="en-US" sz="1400" dirty="0" err="1"/>
              <a:t>Seghini</a:t>
            </a:r>
            <a:r>
              <a:rPr lang="en-US" sz="1400" dirty="0"/>
              <a:t>, Midvale City, UT</a:t>
            </a:r>
          </a:p>
          <a:p>
            <a:r>
              <a:rPr lang="en-US" sz="1400" dirty="0"/>
              <a:t>    Mayor Peter Rustin, Tenafly, NJ</a:t>
            </a:r>
          </a:p>
          <a:p>
            <a:r>
              <a:rPr lang="en-US" sz="1400" dirty="0"/>
              <a:t>    Mayor Skylar Peak, Malibu, CA</a:t>
            </a:r>
          </a:p>
          <a:p>
            <a:r>
              <a:rPr lang="en-US" sz="1400" dirty="0"/>
              <a:t>    Mayor Dave Coulter, Ferndale, MI</a:t>
            </a:r>
          </a:p>
          <a:p>
            <a:r>
              <a:rPr lang="en-US" sz="1400" dirty="0"/>
              <a:t>    Mayor Nicola Smith, Lynnwood, WA</a:t>
            </a:r>
          </a:p>
          <a:p>
            <a:r>
              <a:rPr lang="en-US" sz="1400" dirty="0"/>
              <a:t>    Mayor Shelley </a:t>
            </a:r>
            <a:r>
              <a:rPr lang="en-US" sz="1400" dirty="0" err="1"/>
              <a:t>Welsch</a:t>
            </a:r>
            <a:r>
              <a:rPr lang="en-US" sz="1400" dirty="0"/>
              <a:t>, University City, MO</a:t>
            </a:r>
          </a:p>
          <a:p>
            <a:r>
              <a:rPr lang="en-US" sz="1400" dirty="0"/>
              <a:t>    Mayor Jordan </a:t>
            </a:r>
            <a:r>
              <a:rPr lang="en-US" sz="1400" dirty="0" err="1"/>
              <a:t>Norley</a:t>
            </a:r>
            <a:r>
              <a:rPr lang="en-US" sz="1400" dirty="0"/>
              <a:t>, Borough of West Chester, PA</a:t>
            </a:r>
          </a:p>
          <a:p>
            <a:r>
              <a:rPr lang="en-US" sz="1400" dirty="0"/>
              <a:t>    Mayor Mary </a:t>
            </a:r>
            <a:r>
              <a:rPr lang="en-US" sz="1400" dirty="0" err="1"/>
              <a:t>Prochnow</a:t>
            </a:r>
            <a:r>
              <a:rPr lang="en-US" sz="1400" dirty="0"/>
              <a:t>, Los Altos, CA</a:t>
            </a:r>
          </a:p>
          <a:p>
            <a:r>
              <a:rPr lang="en-US" sz="1400" dirty="0"/>
              <a:t>    Mayor Lydia E Lavelle, Carrboro, NC</a:t>
            </a:r>
          </a:p>
          <a:p>
            <a:r>
              <a:rPr lang="en-US" sz="1400" dirty="0"/>
              <a:t>    Mayor Eugene </a:t>
            </a:r>
            <a:r>
              <a:rPr lang="en-US" sz="1400" dirty="0" err="1"/>
              <a:t>Flinn</a:t>
            </a:r>
            <a:r>
              <a:rPr lang="en-US" sz="1400" dirty="0"/>
              <a:t>, Palmetto Bay, FL</a:t>
            </a:r>
          </a:p>
          <a:p>
            <a:r>
              <a:rPr lang="en-US" sz="1400" dirty="0"/>
              <a:t>    Mayor Emmett V Jordan, Greenbelt, MD</a:t>
            </a:r>
          </a:p>
          <a:p>
            <a:r>
              <a:rPr lang="en-US" sz="1400" dirty="0"/>
              <a:t>    Mayor </a:t>
            </a:r>
            <a:r>
              <a:rPr lang="en-US" sz="1400" dirty="0" err="1"/>
              <a:t>Lioneld</a:t>
            </a:r>
            <a:r>
              <a:rPr lang="en-US" sz="1400" dirty="0"/>
              <a:t> Jordan, Fayetteville, AR</a:t>
            </a:r>
          </a:p>
          <a:p>
            <a:r>
              <a:rPr lang="en-US" sz="1400" dirty="0"/>
              <a:t>    Mayor Heidi Harmon San Luis Obispo,  CA</a:t>
            </a:r>
          </a:p>
          <a:p>
            <a:r>
              <a:rPr lang="en-US" sz="1400" dirty="0"/>
              <a:t>    Mayor David S </a:t>
            </a:r>
            <a:r>
              <a:rPr lang="en-US" sz="1400" dirty="0" err="1"/>
              <a:t>Cassetti</a:t>
            </a:r>
            <a:r>
              <a:rPr lang="en-US" sz="1400" dirty="0"/>
              <a:t>, Ansonia, CT</a:t>
            </a:r>
          </a:p>
          <a:p>
            <a:r>
              <a:rPr lang="en-US" sz="1400" dirty="0"/>
              <a:t>    Mayor Val </a:t>
            </a:r>
            <a:r>
              <a:rPr lang="en-US" sz="1400" dirty="0" err="1"/>
              <a:t>Tollefson</a:t>
            </a:r>
            <a:r>
              <a:rPr lang="en-US" sz="1400" dirty="0"/>
              <a:t>, Bainbridge Island, WA</a:t>
            </a:r>
          </a:p>
          <a:p>
            <a:r>
              <a:rPr lang="en-US" sz="1400" dirty="0"/>
              <a:t>    Mayor Annette M Blackwell, Maple Heights, OH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080012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following mayors have pledged their support for a community-wide transition to 100% renewable energy: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550223"/>
            <a:ext cx="7706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 http</a:t>
            </a:r>
            <a:r>
              <a:rPr lang="en-US" sz="1400" dirty="0"/>
              <a:t>://www.sierraclub.org/ready-for-100/mayors-for-clean-energy</a:t>
            </a:r>
          </a:p>
        </p:txBody>
      </p:sp>
    </p:spTree>
    <p:extLst>
      <p:ext uri="{BB962C8B-B14F-4D97-AF65-F5344CB8AC3E}">
        <p14:creationId xmlns:p14="http://schemas.microsoft.com/office/powerpoint/2010/main" val="5362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399" y="3406676"/>
            <a:ext cx="87630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Climate change affects everyone: our kids, our health, our food, our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City of Evanston has been committed to reducing our carbon footprint since 2006.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Community Electricity </a:t>
            </a:r>
            <a:r>
              <a:rPr lang="en-US" b="1" dirty="0"/>
              <a:t>A</a:t>
            </a:r>
            <a:r>
              <a:rPr lang="en-US" b="1" dirty="0" smtClean="0"/>
              <a:t>ggregation with 100% renewable energy is </a:t>
            </a:r>
            <a:r>
              <a:rPr lang="en-US" b="1" u="sng" dirty="0" smtClean="0"/>
              <a:t>essential</a:t>
            </a:r>
            <a:r>
              <a:rPr lang="en-US" b="1" dirty="0" smtClean="0"/>
              <a:t> to meeting our climate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Electricity aggregation has saved us money over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It’s easily to opt out.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662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Climate Action and Community Aggregation: </a:t>
            </a:r>
          </a:p>
          <a:p>
            <a:r>
              <a:rPr lang="en-US" sz="4400" b="1" dirty="0" smtClean="0">
                <a:solidFill>
                  <a:srgbClr val="33CC33"/>
                </a:solidFill>
              </a:rPr>
              <a:t>Key Points</a:t>
            </a:r>
            <a:endParaRPr lang="en-US" sz="4400" b="1" dirty="0">
              <a:solidFill>
                <a:srgbClr val="33CC3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 r="69220"/>
          <a:stretch/>
        </p:blipFill>
        <p:spPr bwMode="auto">
          <a:xfrm>
            <a:off x="5991055" y="457200"/>
            <a:ext cx="292434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8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30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83" y="1066800"/>
            <a:ext cx="7444317" cy="535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100% Renewable </a:t>
            </a:r>
            <a:r>
              <a:rPr lang="en-US" sz="4400" b="1" dirty="0" smtClean="0">
                <a:solidFill>
                  <a:srgbClr val="33CC33"/>
                </a:solidFill>
              </a:rPr>
              <a:t>Cities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52400" y="6474023"/>
            <a:ext cx="77064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 http</a:t>
            </a:r>
            <a:r>
              <a:rPr lang="en-US" sz="1400" dirty="0"/>
              <a:t>://</a:t>
            </a:r>
            <a:r>
              <a:rPr lang="en-US" sz="1400" dirty="0" smtClean="0"/>
              <a:t>www.sierraclub.org/ready-for-100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23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31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458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Aggregation in Illinois</a:t>
            </a:r>
            <a:endParaRPr lang="en-US" sz="4400" b="1" dirty="0" smtClean="0">
              <a:solidFill>
                <a:srgbClr val="33CC33"/>
              </a:solidFill>
            </a:endParaRPr>
          </a:p>
          <a:p>
            <a:endParaRPr lang="en-US" sz="2000" dirty="0" smtClean="0">
              <a:hlinkClick r:id="rId2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523746"/>
              </p:ext>
            </p:extLst>
          </p:nvPr>
        </p:nvGraphicFramePr>
        <p:xfrm>
          <a:off x="381000" y="990600"/>
          <a:ext cx="8229600" cy="470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2600" y="3276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Evanston: 6.923 cents/kWh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5105400" y="3461266"/>
            <a:ext cx="457200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5791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754"/>
            </a:pPr>
            <a:r>
              <a:rPr lang="en-US" dirty="0" smtClean="0"/>
              <a:t> communities have passed referendums</a:t>
            </a:r>
          </a:p>
          <a:p>
            <a:r>
              <a:rPr lang="en-US" dirty="0" smtClean="0"/>
              <a:t>716 communities have aggregated</a:t>
            </a:r>
          </a:p>
          <a:p>
            <a:r>
              <a:rPr lang="en-US" dirty="0" smtClean="0"/>
              <a:t>591 communities are still aggregating (259 in ComEd)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2325469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Median:	6.722</a:t>
            </a:r>
          </a:p>
          <a:p>
            <a:r>
              <a:rPr lang="en-US" dirty="0" smtClean="0"/>
              <a:t>Mean:	6.730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048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How to Opt </a:t>
            </a:r>
            <a:r>
              <a:rPr lang="en-US" sz="4400" b="1" dirty="0" smtClean="0">
                <a:solidFill>
                  <a:srgbClr val="33CC33"/>
                </a:solidFill>
              </a:rPr>
              <a:t>Out (Current Supplier)</a:t>
            </a:r>
            <a:endParaRPr lang="en-US" sz="4400" b="1" dirty="0" smtClean="0">
              <a:solidFill>
                <a:srgbClr val="33CC33"/>
              </a:solidFill>
            </a:endParaRPr>
          </a:p>
          <a:p>
            <a:endParaRPr lang="en-US" sz="2000" dirty="0" smtClean="0">
              <a:hlinkClick r:id="rId2"/>
            </a:endParaRPr>
          </a:p>
          <a:p>
            <a:r>
              <a:rPr lang="en-US" sz="2000" dirty="0" smtClean="0"/>
              <a:t>Step 1.	Find an electric bill.</a:t>
            </a:r>
          </a:p>
          <a:p>
            <a:r>
              <a:rPr lang="en-US" sz="2000" dirty="0" smtClean="0"/>
              <a:t>	Note:	customer name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account address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account number</a:t>
            </a:r>
          </a:p>
          <a:p>
            <a:endParaRPr lang="en-US" sz="2000" dirty="0"/>
          </a:p>
          <a:p>
            <a:r>
              <a:rPr lang="en-US" sz="2000" dirty="0" smtClean="0"/>
              <a:t>Step 2.	Contact </a:t>
            </a:r>
            <a:r>
              <a:rPr lang="en-US" sz="2000" dirty="0" err="1" smtClean="0"/>
              <a:t>Homefield</a:t>
            </a:r>
            <a:r>
              <a:rPr lang="en-US" sz="2000" dirty="0" smtClean="0"/>
              <a:t> and request to opt out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866-694-1262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custcare@homefieldenergy.com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8839200" cy="2183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Elbow Connector 7"/>
          <p:cNvCxnSpPr/>
          <p:nvPr/>
        </p:nvCxnSpPr>
        <p:spPr>
          <a:xfrm>
            <a:off x="4114800" y="2362200"/>
            <a:ext cx="4495800" cy="2107789"/>
          </a:xfrm>
          <a:prstGeom prst="bentConnector3">
            <a:avLst>
              <a:gd name="adj1" fmla="val 100089"/>
            </a:avLst>
          </a:prstGeom>
          <a:ln w="28575">
            <a:solidFill>
              <a:srgbClr val="0099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10600" y="4469989"/>
            <a:ext cx="304800" cy="18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A4B07A-5D1F-4DB9-939D-2D2D4AA92B9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1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What is Climate Change?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 bwMode="auto">
          <a:xfrm>
            <a:off x="609600" y="11430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charset="0"/>
              <a:buNone/>
            </a:pPr>
            <a:r>
              <a:rPr lang="en-US" altLang="en-US" sz="2000" dirty="0" smtClean="0">
                <a:latin typeface="Geneva" pitchFamily="-48" charset="0"/>
                <a:ea typeface="ＭＳ Ｐゴシック" pitchFamily="-48" charset="-128"/>
              </a:rPr>
              <a:t>Shifts in weather patterns over long periods of time: temperature, precipitation (rain/snowfall), humidity, wind and ocean circulation.</a:t>
            </a:r>
            <a:endParaRPr lang="en-US" altLang="en-US" sz="2000" dirty="0" smtClean="0">
              <a:latin typeface="Arial" charset="0"/>
              <a:ea typeface="ＭＳ Ｐゴシック" pitchFamily="-48" charset="-128"/>
            </a:endParaRPr>
          </a:p>
        </p:txBody>
      </p:sp>
      <p:pic>
        <p:nvPicPr>
          <p:cNvPr id="7" name="Picture 6" descr="\\davinci\CCUC\projects\Community Climate Toolkit\Scale-up\Press Kit\Key images for FLICKR (to brand)\Images from Key Tools\Climate Change in the Windy City and the World\14_WindyCity_IllinoisClimateProjection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3" y="1854514"/>
            <a:ext cx="6999966" cy="468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" y="6535579"/>
            <a:ext cx="7505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rgbClr val="666666"/>
                </a:solidFill>
                <a:latin typeface="Geneva" pitchFamily="-48" charset="0"/>
                <a:ea typeface="ＭＳ Ｐゴシック" pitchFamily="-48" charset="-128"/>
              </a:rPr>
              <a:t>Courtesy of The Field Museum, Chicago Community Climate Action Toolkit, 2012: climatechicago.fieldmuseum.org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89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5</a:t>
            </a:fld>
            <a:endParaRPr lang="en-US" dirty="0"/>
          </a:p>
        </p:txBody>
      </p:sp>
      <p:pic>
        <p:nvPicPr>
          <p:cNvPr id="3074" name="Picture 2" descr="http://www.easterbrook.ca/steve/wp-content/Screen-Shot-2013-08-26-at-10.05.28-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65325"/>
            <a:ext cx="5609230" cy="341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What Causes Climate Change?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77900"/>
            <a:ext cx="8610600" cy="20701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25000"/>
              </a:spcAft>
            </a:pPr>
            <a:r>
              <a:rPr lang="en-GB" altLang="en-US" sz="1800" dirty="0" smtClean="0">
                <a:latin typeface="Geneva" pitchFamily="-48" charset="0"/>
                <a:ea typeface="ＭＳ Ｐゴシック" pitchFamily="-48" charset="-128"/>
              </a:rPr>
              <a:t>Climate change is caused in large part by human activity, primarily burning fossil fuels </a:t>
            </a:r>
            <a:r>
              <a:rPr lang="en-GB" altLang="en-US" sz="1800" dirty="0">
                <a:latin typeface="Geneva" pitchFamily="-48" charset="0"/>
                <a:ea typeface="ＭＳ Ｐゴシック" pitchFamily="-48" charset="-128"/>
              </a:rPr>
              <a:t>(</a:t>
            </a:r>
            <a:r>
              <a:rPr lang="en-GB" altLang="en-US" sz="1800" dirty="0" smtClean="0">
                <a:latin typeface="Geneva" pitchFamily="-48" charset="0"/>
                <a:ea typeface="ＭＳ Ｐゴシック" pitchFamily="-48" charset="-128"/>
              </a:rPr>
              <a:t>coal, petroleum, and natural gas).</a:t>
            </a:r>
          </a:p>
          <a:p>
            <a:pPr>
              <a:spcAft>
                <a:spcPct val="25000"/>
              </a:spcAft>
            </a:pPr>
            <a:r>
              <a:rPr lang="en-US" altLang="en-US" sz="1800" dirty="0" smtClean="0">
                <a:latin typeface="Geneva" pitchFamily="-48" charset="0"/>
                <a:ea typeface="ＭＳ Ｐゴシック" pitchFamily="-48" charset="-128"/>
              </a:rPr>
              <a:t>We burn fossil fuels when we do things like drive, heat our homes, dispose of waste, process food, and use electricity.</a:t>
            </a:r>
          </a:p>
          <a:p>
            <a:pPr>
              <a:spcAft>
                <a:spcPct val="25000"/>
              </a:spcAft>
            </a:pPr>
            <a:r>
              <a:rPr lang="en-US" altLang="en-US" sz="1800" dirty="0" smtClean="0">
                <a:latin typeface="Geneva" pitchFamily="-48" charset="0"/>
                <a:ea typeface="ＭＳ Ｐゴシック" pitchFamily="-48" charset="-128"/>
              </a:rPr>
              <a:t>Burning fossil fuels produces greenhouse gases (GHGs), the most significant being carbon dioxide (CO</a:t>
            </a:r>
            <a:r>
              <a:rPr lang="en-US" altLang="en-US" sz="1800" baseline="-25000" dirty="0" smtClean="0">
                <a:latin typeface="Geneva" pitchFamily="-48" charset="0"/>
                <a:ea typeface="ＭＳ Ｐゴシック" pitchFamily="-48" charset="-128"/>
              </a:rPr>
              <a:t>2</a:t>
            </a:r>
            <a:r>
              <a:rPr lang="en-US" altLang="en-US" sz="1800" dirty="0" smtClean="0">
                <a:latin typeface="Geneva" pitchFamily="-48" charset="0"/>
                <a:ea typeface="ＭＳ Ｐゴシック" pitchFamily="-48" charset="-128"/>
              </a:rPr>
              <a:t>). GHGs trap heat in the Earth’s lower atmosphere.</a:t>
            </a:r>
            <a:endParaRPr lang="en-US" altLang="en-US" sz="1600" dirty="0" smtClean="0">
              <a:latin typeface="Geneva" pitchFamily="-48" charset="0"/>
              <a:ea typeface="ＭＳ Ｐゴシック" pitchFamily="-48" charset="-128"/>
            </a:endParaRPr>
          </a:p>
          <a:p>
            <a:pPr marL="0" indent="0">
              <a:lnSpc>
                <a:spcPct val="60000"/>
              </a:lnSpc>
            </a:pPr>
            <a:endParaRPr lang="en-US" altLang="en-US" sz="1600" dirty="0" smtClean="0">
              <a:latin typeface="Geneva" pitchFamily="-48" charset="0"/>
              <a:ea typeface="ＭＳ Ｐゴシック" pitchFamily="-48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504801"/>
            <a:ext cx="2717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smtClean="0"/>
              <a:t>www.easterbrook.ca</a:t>
            </a:r>
            <a:endParaRPr lang="en-US" sz="1200" dirty="0"/>
          </a:p>
        </p:txBody>
      </p:sp>
      <p:pic>
        <p:nvPicPr>
          <p:cNvPr id="3076" name="Picture 4" descr="https://cleantechnica.com/files/2012/03/coal-power-plant-u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r="24943"/>
          <a:stretch/>
        </p:blipFill>
        <p:spPr bwMode="auto">
          <a:xfrm>
            <a:off x="5866263" y="3200400"/>
            <a:ext cx="3125337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86735" y="6366301"/>
            <a:ext cx="198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smtClean="0"/>
              <a:t>cleantechnica.com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81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5A4B07A-5D1F-4DB9-939D-2D2D4AA92B9A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How does climate change affect us?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" y="6535579"/>
            <a:ext cx="7505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rgbClr val="666666"/>
                </a:solidFill>
                <a:latin typeface="Geneva" pitchFamily="-48" charset="0"/>
                <a:ea typeface="ＭＳ Ｐゴシック" pitchFamily="-48" charset="-128"/>
              </a:rPr>
              <a:t>Courtesy of The Field Museum, Chicago Community Climate Action Toolkit, 2012: climatechicago.fieldmuseum.org</a:t>
            </a:r>
            <a:endParaRPr lang="en-US" sz="1000" dirty="0"/>
          </a:p>
        </p:txBody>
      </p:sp>
      <p:pic>
        <p:nvPicPr>
          <p:cNvPr id="9" name="Picture 8" descr="polandmex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0"/>
          <a:stretch/>
        </p:blipFill>
        <p:spPr bwMode="auto">
          <a:xfrm>
            <a:off x="1638298" y="3397780"/>
            <a:ext cx="5905501" cy="313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304800" y="914400"/>
            <a:ext cx="8686800" cy="2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1800" dirty="0" smtClean="0">
                <a:ea typeface="ＭＳ Ｐゴシック" pitchFamily="-48" charset="-128"/>
              </a:rPr>
              <a:t>Temperatures are up 2.6°since 1980 with more increases to come.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 dirty="0" smtClean="0">
                <a:ea typeface="ＭＳ Ｐゴシック" pitchFamily="-48" charset="-128"/>
              </a:rPr>
              <a:t>The Great Lakes evaporate more during warm winters.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 dirty="0">
                <a:ea typeface="ＭＳ Ｐゴシック" pitchFamily="-48" charset="-128"/>
              </a:rPr>
              <a:t>M</a:t>
            </a:r>
            <a:r>
              <a:rPr lang="en-US" altLang="en-US" sz="1800" dirty="0" smtClean="0">
                <a:ea typeface="ＭＳ Ｐゴシック" pitchFamily="-48" charset="-128"/>
              </a:rPr>
              <a:t>ore extreme weather events: heat waves, drought, flooding, blizzards, many more 100°summer days.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 dirty="0" smtClean="0">
                <a:ea typeface="ＭＳ Ｐゴシック" pitchFamily="-48" charset="-128"/>
              </a:rPr>
              <a:t>Agriculture and fisheries significantly impacted.  Variety and supply of food will change.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 dirty="0" smtClean="0">
                <a:ea typeface="ＭＳ Ｐゴシック" pitchFamily="-48" charset="-128"/>
              </a:rPr>
              <a:t>Population surge around the Great Lakes due to abundant fresh water supply.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1800" dirty="0" smtClean="0">
                <a:ea typeface="ＭＳ Ｐゴシック" pitchFamily="-48" charset="-128"/>
              </a:rPr>
              <a:t>More climate refugees in the Chicago area.</a:t>
            </a:r>
            <a:endParaRPr lang="en-US" altLang="en-US" sz="2000" dirty="0">
              <a:ea typeface="ＭＳ Ｐゴシック" pitchFamily="-48" charset="-128"/>
            </a:endParaRPr>
          </a:p>
          <a:p>
            <a:pPr eaLnBrk="1" hangingPunct="1">
              <a:lnSpc>
                <a:spcPct val="110000"/>
              </a:lnSpc>
            </a:pPr>
            <a:endParaRPr lang="en-US" altLang="en-US" sz="1800" dirty="0" smtClean="0">
              <a:ea typeface="ＭＳ Ｐゴシック" pitchFamily="-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1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Effect of climate change on people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" y="6535579"/>
            <a:ext cx="75057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dirty="0">
                <a:solidFill>
                  <a:srgbClr val="666666"/>
                </a:solidFill>
                <a:latin typeface="Geneva" pitchFamily="-48" charset="0"/>
                <a:ea typeface="ＭＳ Ｐゴシック" pitchFamily="-48" charset="-128"/>
              </a:rPr>
              <a:t>Courtesy of The Field Museum, Chicago Community Climate Action Toolkit, 2012: climatechicago.fieldmuseum.org</a:t>
            </a:r>
            <a:endParaRPr lang="en-US" sz="1000" dirty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381000" y="973137"/>
            <a:ext cx="8686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 pitchFamily="-7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sz="2000" dirty="0" smtClean="0">
                <a:latin typeface="Geneva" pitchFamily="-48" charset="0"/>
                <a:ea typeface="ＭＳ Ｐゴシック" pitchFamily="-48" charset="-128"/>
              </a:rPr>
              <a:t>Scientists project increases in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Geneva" pitchFamily="-48" charset="0"/>
                <a:ea typeface="ＭＳ Ｐゴシック" pitchFamily="-48" charset="-128"/>
              </a:rPr>
              <a:t>Heat–related diseases: heart attacks and asthma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Geneva" pitchFamily="-48" charset="0"/>
                <a:ea typeface="ＭＳ Ｐゴシック" pitchFamily="-48" charset="-128"/>
              </a:rPr>
              <a:t>Flooding an droughts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Geneva" pitchFamily="-48" charset="0"/>
                <a:ea typeface="ＭＳ Ｐゴシック" pitchFamily="-48" charset="-128"/>
              </a:rPr>
              <a:t>Population around the Great Lakes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Geneva" pitchFamily="-48" charset="0"/>
                <a:ea typeface="ＭＳ Ｐゴシック" pitchFamily="-48" charset="-128"/>
              </a:rPr>
              <a:t>Electricity shortages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>
                <a:latin typeface="Geneva" pitchFamily="-48" charset="0"/>
                <a:ea typeface="ＭＳ Ｐゴシック" pitchFamily="-48" charset="-128"/>
              </a:rPr>
              <a:t>Government expenses (e.g., road maintenance, emergency response)</a:t>
            </a:r>
          </a:p>
        </p:txBody>
      </p:sp>
      <p:pic>
        <p:nvPicPr>
          <p:cNvPr id="11" name="Picture 10" descr="heat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3048000"/>
            <a:ext cx="6881613" cy="344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6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Climate Change and Health</a:t>
            </a:r>
            <a:endParaRPr lang="en-US" sz="4400" b="1" dirty="0">
              <a:solidFill>
                <a:srgbClr val="33CC3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6440269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 Minute  </a:t>
            </a:r>
            <a:r>
              <a:rPr lang="en-US" dirty="0"/>
              <a:t>Video    (</a:t>
            </a:r>
            <a:r>
              <a:rPr lang="en-US" dirty="0">
                <a:hlinkClick r:id="rId3"/>
              </a:rPr>
              <a:t>https://youtu.be/AdRNm7vvIFc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pic>
        <p:nvPicPr>
          <p:cNvPr id="3" name="AdRNm7vvIFc?ecver=2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0867" y="1143000"/>
            <a:ext cx="8830733" cy="496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4B07A-5D1F-4DB9-939D-2D2D4AA92B9A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2888159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3CC33"/>
                </a:solidFill>
              </a:rPr>
              <a:t>Climate Action Update</a:t>
            </a:r>
            <a:endParaRPr lang="en-US" sz="4400" b="1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1809</Words>
  <Application>Microsoft Office PowerPoint</Application>
  <PresentationFormat>On-screen Show (4:3)</PresentationFormat>
  <Paragraphs>474</Paragraphs>
  <Slides>32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</dc:creator>
  <cp:lastModifiedBy>Jonathan</cp:lastModifiedBy>
  <cp:revision>95</cp:revision>
  <cp:lastPrinted>2014-11-10T22:05:10Z</cp:lastPrinted>
  <dcterms:created xsi:type="dcterms:W3CDTF">2014-11-10T03:43:36Z</dcterms:created>
  <dcterms:modified xsi:type="dcterms:W3CDTF">2017-05-11T21:50:24Z</dcterms:modified>
</cp:coreProperties>
</file>